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notesMasterIdLst>
    <p:notesMasterId r:id="rId10"/>
  </p:notesMasterIdLst>
  <p:sldIdLst>
    <p:sldId id="256" r:id="rId2"/>
    <p:sldId id="275" r:id="rId3"/>
    <p:sldId id="277" r:id="rId4"/>
    <p:sldId id="278" r:id="rId5"/>
    <p:sldId id="279" r:id="rId6"/>
    <p:sldId id="280" r:id="rId7"/>
    <p:sldId id="281" r:id="rId8"/>
    <p:sldId id="28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32" autoAdjust="0"/>
    <p:restoredTop sz="95847" autoAdjust="0"/>
  </p:normalViewPr>
  <p:slideViewPr>
    <p:cSldViewPr snapToGrid="0">
      <p:cViewPr varScale="1">
        <p:scale>
          <a:sx n="82" d="100"/>
          <a:sy n="82" d="100"/>
        </p:scale>
        <p:origin x="624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5" d="100"/>
          <a:sy n="75" d="100"/>
        </p:scale>
        <p:origin x="2938" y="4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1D1137-0D7E-4D16-AAC6-3E127931D4F1}" type="datetimeFigureOut">
              <a:rPr lang="cs-CZ" smtClean="0"/>
              <a:t>04.01.2022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7D43E-7EFF-480D-A21D-C0C47E49F162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4630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87D43E-7EFF-480D-A21D-C0C47E49F162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11065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180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55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57823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2228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84901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241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40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8403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619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5034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0687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6347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9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443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92918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7582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0226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  <p:sldLayoutId id="2147483681" r:id="rId13"/>
    <p:sldLayoutId id="2147483682" r:id="rId14"/>
    <p:sldLayoutId id="2147483683" r:id="rId15"/>
    <p:sldLayoutId id="21474836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231640" y="1316333"/>
            <a:ext cx="7641055" cy="1111245"/>
          </a:xfrm>
        </p:spPr>
        <p:txBody>
          <a:bodyPr/>
          <a:lstStyle/>
          <a:p>
            <a:pPr algn="l"/>
            <a:r>
              <a:rPr lang="cs-CZ" dirty="0"/>
              <a:t>Základy programování</a:t>
            </a:r>
          </a:p>
        </p:txBody>
      </p:sp>
      <p:sp>
        <p:nvSpPr>
          <p:cNvPr id="12" name="TextovéPole 11">
            <a:extLst>
              <a:ext uri="{FF2B5EF4-FFF2-40B4-BE49-F238E27FC236}">
                <a16:creationId xmlns:a16="http://schemas.microsoft.com/office/drawing/2014/main" id="{849909E8-8071-45EF-AEAE-81F2AC7D981A}"/>
              </a:ext>
            </a:extLst>
          </p:cNvPr>
          <p:cNvSpPr txBox="1"/>
          <p:nvPr/>
        </p:nvSpPr>
        <p:spPr>
          <a:xfrm>
            <a:off x="5170344" y="4347406"/>
            <a:ext cx="534435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altLang="cs-C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Žák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se seznámí s prostředím programu </a:t>
            </a:r>
            <a:r>
              <a:rPr lang="cs-CZ" altLang="cs-CZ" sz="16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Scratch</a:t>
            </a:r>
            <a:endParaRPr lang="cs-CZ" altLang="cs-CZ" sz="16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sestavuje a testuje</a:t>
            </a:r>
            <a:r>
              <a:rPr lang="cs-CZ" altLang="cs-CZ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 symbolické zápisy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popíše</a:t>
            </a:r>
            <a:r>
              <a:rPr lang="cs-CZ" altLang="cs-CZ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 jednoduchý problém, navrhne a popíše jednotlivé kroky řešení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sestaví program </a:t>
            </a:r>
            <a:r>
              <a:rPr lang="cs-CZ" altLang="cs-CZ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</a:rPr>
              <a:t>v blokově orientovaném jazyce pro ovládání postavy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62B8CBEB-9B54-4560-8675-1DD95DBD8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1640" y="3088287"/>
            <a:ext cx="3513169" cy="3386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194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963" y="609599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 err="1"/>
              <a:t>Scratch</a:t>
            </a:r>
            <a:endParaRPr lang="cs-CZ" sz="3200" dirty="0"/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2FE64F5-2130-4805-8E48-BCBB9D5FBD01}"/>
              </a:ext>
            </a:extLst>
          </p:cNvPr>
          <p:cNvSpPr txBox="1">
            <a:spLocks/>
          </p:cNvSpPr>
          <p:nvPr/>
        </p:nvSpPr>
        <p:spPr>
          <a:xfrm>
            <a:off x="292963" y="1852443"/>
            <a:ext cx="9588195" cy="473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 err="1"/>
              <a:t>Scratch</a:t>
            </a:r>
            <a:r>
              <a:rPr lang="cs-CZ" sz="2400" dirty="0"/>
              <a:t> je jednoduchý vizuální programovací jazyk určený především začátečníkům, tedy mimo jiné dětem. </a:t>
            </a:r>
          </a:p>
          <a:p>
            <a:r>
              <a:rPr lang="cs-CZ" sz="2400" dirty="0"/>
              <a:t>Pomocí </a:t>
            </a:r>
            <a:r>
              <a:rPr lang="cs-CZ" sz="2400" dirty="0" err="1"/>
              <a:t>Scratche</a:t>
            </a:r>
            <a:r>
              <a:rPr lang="cs-CZ" sz="2400" dirty="0"/>
              <a:t> se dají vytvářet jednoduché hry či také animace. Je to skvělý nástroj na výuku programování.</a:t>
            </a:r>
          </a:p>
          <a:p>
            <a:r>
              <a:rPr lang="cs-CZ" sz="2400" dirty="0"/>
              <a:t>Vizuální programování znamená, že se nemusíš psát s žádným textem, ale naopak pracuješ s obrázky. Skládáš za sebe již předepsané příkazy, a tak se nemusíš bát, že uděláš chybu v zápisu, tedy že zapomeneš čárku, uvozovky nebo že některé slovo špatně zapíšeš.</a:t>
            </a:r>
          </a:p>
          <a:p>
            <a:r>
              <a:rPr lang="cs-CZ" sz="2400" dirty="0" err="1"/>
              <a:t>Scratch</a:t>
            </a:r>
            <a:r>
              <a:rPr lang="cs-CZ" sz="2400" dirty="0"/>
              <a:t> </a:t>
            </a:r>
            <a:r>
              <a:rPr lang="cs-CZ" sz="2400"/>
              <a:t>funguje podobně jako </a:t>
            </a:r>
            <a:r>
              <a:rPr lang="cs-CZ" sz="2400" dirty="0"/>
              <a:t>puzzle. Jednotlivé kousky skládačky k sobě musí patřit a musí dávat smysl.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4F54A511-CAE9-4810-B7EE-10C4FE84170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5744" y="159413"/>
            <a:ext cx="4469599" cy="1693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1748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963" y="609599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Co je programování?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2FE64F5-2130-4805-8E48-BCBB9D5FBD01}"/>
              </a:ext>
            </a:extLst>
          </p:cNvPr>
          <p:cNvSpPr txBox="1">
            <a:spLocks/>
          </p:cNvSpPr>
          <p:nvPr/>
        </p:nvSpPr>
        <p:spPr>
          <a:xfrm>
            <a:off x="292963" y="1852443"/>
            <a:ext cx="9588195" cy="473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Pomocí programování úkolujeme počítač, aby plnil úlohy, které mu zadáme.</a:t>
            </a:r>
          </a:p>
          <a:p>
            <a:r>
              <a:rPr lang="pl-PL" sz="2400" dirty="0"/>
              <a:t>Učíme jej tedy, aby nás poslouchal a my dané úkoly nemuseli dělat </a:t>
            </a:r>
            <a:r>
              <a:rPr lang="cs-CZ" sz="2400" dirty="0"/>
              <a:t>sami.</a:t>
            </a:r>
          </a:p>
          <a:p>
            <a:r>
              <a:rPr lang="cs-CZ" sz="2400" dirty="0"/>
              <a:t>Má to ale háček, možná dva. Tak jako lidé mluví na světě spoustou různých jazyků, mají své vlastní jazyky i počítače. Abychom je tedy mohli ovládat, musíme rozumět jejich řeči. Tedy stejně jako musíš v zahraničí používat cizí jazyky, je potřeba zvolit správný jazyk také pro komunikaci s technologiemi.</a:t>
            </a:r>
          </a:p>
          <a:p>
            <a:endParaRPr lang="cs-CZ" sz="2400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82E088E-03DB-4593-9C8B-BBED35C7D1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8181" y="170233"/>
            <a:ext cx="2242947" cy="1682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623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963" y="609599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Co je programování?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2FE64F5-2130-4805-8E48-BCBB9D5FBD01}"/>
              </a:ext>
            </a:extLst>
          </p:cNvPr>
          <p:cNvSpPr txBox="1">
            <a:spLocks/>
          </p:cNvSpPr>
          <p:nvPr/>
        </p:nvSpPr>
        <p:spPr>
          <a:xfrm>
            <a:off x="292963" y="1661531"/>
            <a:ext cx="9588195" cy="473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V čem tkví druhý háček? Zatímco lidé jsou schopni tolerovat chyby v cizí řeči a dokáží porozumět i člověku, který chybně skloňuje či časuje, počítače nic podobného nedokáží. Jakmile jim zadáš chybný příkaz, začnou si stěžovat, že mu nerozumí. Máš v něm tedy chybu, kterou je potřeba opravit a počítače úkol nesplní, dokud si ji neopravíš. Mohli bychom je tedy přirovnat k přísným paním učitelkám či pánům učitelům.</a:t>
            </a:r>
          </a:p>
          <a:p>
            <a:r>
              <a:rPr lang="cs-CZ" sz="2400" dirty="0"/>
              <a:t>Mohli bychom také říct, že programování je vytváření postupu, které vede k řešení dané úlohy. Jde o takzvaný proces algoritmizace dané úlohy. Vytváření algoritmů je v podstatě vymyšlení postupu.</a:t>
            </a:r>
          </a:p>
          <a:p>
            <a:r>
              <a:rPr lang="cs-CZ" sz="2400" dirty="0"/>
              <a:t>Úplně stejně, jako jsou odlišné cizí jazyky, liší se také jazyky programovací.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FEE7946-ECF3-4EE0-BA10-4BAC336C3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564" y="194475"/>
            <a:ext cx="4173415" cy="120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837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963" y="609599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Co je programování?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2FE64F5-2130-4805-8E48-BCBB9D5FBD01}"/>
              </a:ext>
            </a:extLst>
          </p:cNvPr>
          <p:cNvSpPr txBox="1">
            <a:spLocks/>
          </p:cNvSpPr>
          <p:nvPr/>
        </p:nvSpPr>
        <p:spPr>
          <a:xfrm>
            <a:off x="292963" y="1661531"/>
            <a:ext cx="9588195" cy="473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Některé se sobě trochu podobají – něco jako čeština a slovenština. Mohli bychom říci, že mají podobnou gramatiku či skladbu věty. Jakmile se tedy naučíš pracovat s jedním jazykem, naučit se jemu podobný jazyk ti půjde snadno.</a:t>
            </a:r>
          </a:p>
          <a:p>
            <a:r>
              <a:rPr lang="cs-CZ" sz="2400" dirty="0"/>
              <a:t>Jiné programovací jazyky jsou z úplně jiných rodin. Představ si češtinu vedle arabštiny nebo čínštiny. Tyto jazyky nemají příliš mnoho viditelných shod. Jinak se zapisují, jinak se čtou. Každý jazyk navíc slouží k něčemu trochu jinému.</a:t>
            </a:r>
          </a:p>
          <a:p>
            <a:r>
              <a:rPr lang="cs-CZ" sz="2400" dirty="0"/>
              <a:t>Podobnými jazyky jsou třeba: Ruby (on </a:t>
            </a:r>
            <a:r>
              <a:rPr lang="cs-CZ" sz="2400" dirty="0" err="1"/>
              <a:t>Rails</a:t>
            </a:r>
            <a:r>
              <a:rPr lang="cs-CZ" sz="2400" dirty="0"/>
              <a:t>) a Python – oba dva jsou objektově orientované jazyky. Oba ti navíc budou připomínat, jak je důležité se učit angličtinu, protože jejich příkazy jsou anglicky.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FEE7946-ECF3-4EE0-BA10-4BAC336C3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564" y="194475"/>
            <a:ext cx="4173415" cy="120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837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92963" y="609599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Co je programování?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C2FE64F5-2130-4805-8E48-BCBB9D5FBD01}"/>
              </a:ext>
            </a:extLst>
          </p:cNvPr>
          <p:cNvSpPr txBox="1">
            <a:spLocks/>
          </p:cNvSpPr>
          <p:nvPr/>
        </p:nvSpPr>
        <p:spPr>
          <a:xfrm>
            <a:off x="292963" y="1661531"/>
            <a:ext cx="9588195" cy="47392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0"/>
              <a:t>Co znamená objektové programování či objektově orientované jazyky?</a:t>
            </a:r>
          </a:p>
          <a:p>
            <a:r>
              <a:rPr lang="cs-CZ" sz="2400" dirty="0"/>
              <a:t>Když řešíš úlohu, označíš si nějaké objekty (třeba tlačítko). Každý z objektů má své </a:t>
            </a:r>
            <a:r>
              <a:rPr lang="cs-CZ" sz="2400" i="1" dirty="0"/>
              <a:t>vlastnosti </a:t>
            </a:r>
            <a:r>
              <a:rPr lang="cs-CZ" sz="2400" dirty="0"/>
              <a:t>a </a:t>
            </a:r>
            <a:r>
              <a:rPr lang="cs-CZ" sz="2400" i="1" dirty="0"/>
              <a:t>metody</a:t>
            </a:r>
            <a:r>
              <a:rPr lang="cs-CZ" sz="2400" dirty="0"/>
              <a:t>. Do kódu pak zadáváš události vztahující se k těmto objektům. Uvnitř procedur pak postupuješ strukturovaně.</a:t>
            </a:r>
          </a:p>
          <a:p>
            <a:r>
              <a:rPr lang="cs-CZ" sz="2400" dirty="0"/>
              <a:t>Strukturované programování znamená, že si složitou úlohu rozdělíš na menší úkoly, které je možné řešit samostatně.</a:t>
            </a:r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FEE7946-ECF3-4EE0-BA10-4BAC336C3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81564" y="194475"/>
            <a:ext cx="4173415" cy="1201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786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334" y="147704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SCRATCH – PŘEDSTAVENÍ</a:t>
            </a:r>
            <a:br>
              <a:rPr lang="cs-CZ" sz="3200" dirty="0"/>
            </a:br>
            <a:r>
              <a:rPr lang="cs-CZ" sz="2400" dirty="0"/>
              <a:t>programu s komentářem učitele</a:t>
            </a:r>
            <a:endParaRPr lang="cs-CZ" sz="32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FEE7946-ECF3-4EE0-BA10-4BAC336C3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383" y="197611"/>
            <a:ext cx="4173415" cy="1201944"/>
          </a:xfrm>
          <a:prstGeom prst="rect">
            <a:avLst/>
          </a:prstGeom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EDD41AC9-C100-44E4-82E9-0DAB05F935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321" y="1399555"/>
            <a:ext cx="7794042" cy="5373304"/>
          </a:xfrm>
          <a:prstGeom prst="rect">
            <a:avLst/>
          </a:prstGeom>
        </p:spPr>
      </p:pic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7D96C623-65BB-4A46-B251-51F58D42618F}"/>
              </a:ext>
            </a:extLst>
          </p:cNvPr>
          <p:cNvSpPr/>
          <p:nvPr/>
        </p:nvSpPr>
        <p:spPr>
          <a:xfrm>
            <a:off x="1220175" y="1640712"/>
            <a:ext cx="2095781" cy="31871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: se zakulacenými rohy 7">
            <a:extLst>
              <a:ext uri="{FF2B5EF4-FFF2-40B4-BE49-F238E27FC236}">
                <a16:creationId xmlns:a16="http://schemas.microsoft.com/office/drawing/2014/main" id="{16B86E3C-3C7E-472B-BF44-0B523BDEB125}"/>
              </a:ext>
            </a:extLst>
          </p:cNvPr>
          <p:cNvSpPr/>
          <p:nvPr/>
        </p:nvSpPr>
        <p:spPr>
          <a:xfrm>
            <a:off x="3402342" y="1640712"/>
            <a:ext cx="1531399" cy="24837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: se zakulacenými rohy 9">
            <a:extLst>
              <a:ext uri="{FF2B5EF4-FFF2-40B4-BE49-F238E27FC236}">
                <a16:creationId xmlns:a16="http://schemas.microsoft.com/office/drawing/2014/main" id="{389A44ED-D5D8-4E10-B67C-0276DA18B018}"/>
              </a:ext>
            </a:extLst>
          </p:cNvPr>
          <p:cNvSpPr/>
          <p:nvPr/>
        </p:nvSpPr>
        <p:spPr>
          <a:xfrm>
            <a:off x="5041899" y="2018945"/>
            <a:ext cx="615324" cy="24193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2634588A-A4DF-463A-85D4-389B3EA7B794}"/>
              </a:ext>
            </a:extLst>
          </p:cNvPr>
          <p:cNvSpPr/>
          <p:nvPr/>
        </p:nvSpPr>
        <p:spPr>
          <a:xfrm>
            <a:off x="7435081" y="1968449"/>
            <a:ext cx="841282" cy="29243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Obdélník: se zakulacenými rohy 11">
            <a:extLst>
              <a:ext uri="{FF2B5EF4-FFF2-40B4-BE49-F238E27FC236}">
                <a16:creationId xmlns:a16="http://schemas.microsoft.com/office/drawing/2014/main" id="{7641A2BB-387E-4AA2-BB5E-21C0EAA1C3E8}"/>
              </a:ext>
            </a:extLst>
          </p:cNvPr>
          <p:cNvSpPr/>
          <p:nvPr/>
        </p:nvSpPr>
        <p:spPr>
          <a:xfrm>
            <a:off x="5048468" y="4693227"/>
            <a:ext cx="2608375" cy="140612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Obdélník: se zakulacenými rohy 12">
            <a:extLst>
              <a:ext uri="{FF2B5EF4-FFF2-40B4-BE49-F238E27FC236}">
                <a16:creationId xmlns:a16="http://schemas.microsoft.com/office/drawing/2014/main" id="{2E6A5956-EA6B-4969-8B80-74F06BBDD32D}"/>
              </a:ext>
            </a:extLst>
          </p:cNvPr>
          <p:cNvSpPr/>
          <p:nvPr/>
        </p:nvSpPr>
        <p:spPr>
          <a:xfrm>
            <a:off x="7110054" y="6091622"/>
            <a:ext cx="1069304" cy="56876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: se zakulacenými rohy 13">
            <a:extLst>
              <a:ext uri="{FF2B5EF4-FFF2-40B4-BE49-F238E27FC236}">
                <a16:creationId xmlns:a16="http://schemas.microsoft.com/office/drawing/2014/main" id="{2914C628-A548-4677-B3DA-99189B30150B}"/>
              </a:ext>
            </a:extLst>
          </p:cNvPr>
          <p:cNvSpPr/>
          <p:nvPr/>
        </p:nvSpPr>
        <p:spPr>
          <a:xfrm>
            <a:off x="2863853" y="3103207"/>
            <a:ext cx="1801453" cy="159001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: se zakulacenými rohy 14">
            <a:extLst>
              <a:ext uri="{FF2B5EF4-FFF2-40B4-BE49-F238E27FC236}">
                <a16:creationId xmlns:a16="http://schemas.microsoft.com/office/drawing/2014/main" id="{110C6141-E4E9-4EA2-9CB2-D75260E8D7E9}"/>
              </a:ext>
            </a:extLst>
          </p:cNvPr>
          <p:cNvSpPr/>
          <p:nvPr/>
        </p:nvSpPr>
        <p:spPr>
          <a:xfrm>
            <a:off x="482322" y="2012654"/>
            <a:ext cx="2381532" cy="456542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28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62334" y="147704"/>
            <a:ext cx="9010835" cy="1121547"/>
          </a:xfrm>
        </p:spPr>
        <p:txBody>
          <a:bodyPr>
            <a:noAutofit/>
          </a:bodyPr>
          <a:lstStyle/>
          <a:p>
            <a:r>
              <a:rPr lang="cs-CZ" sz="3200" dirty="0"/>
              <a:t>SCRATCH </a:t>
            </a:r>
            <a:r>
              <a:rPr lang="cs-CZ" sz="3200"/>
              <a:t>– slovník</a:t>
            </a:r>
            <a:br>
              <a:rPr lang="cs-CZ" sz="3200"/>
            </a:br>
            <a:r>
              <a:rPr lang="cs-CZ" sz="2400"/>
              <a:t>s </a:t>
            </a:r>
            <a:r>
              <a:rPr lang="cs-CZ" sz="2400" dirty="0"/>
              <a:t>komentářem učitele</a:t>
            </a:r>
            <a:endParaRPr lang="cs-CZ" sz="320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AFEE7946-ECF3-4EE0-BA10-4BAC336C3D3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0383" y="197611"/>
            <a:ext cx="4173415" cy="1201944"/>
          </a:xfrm>
          <a:prstGeom prst="rect">
            <a:avLst/>
          </a:prstGeom>
        </p:spPr>
      </p:pic>
      <p:pic>
        <p:nvPicPr>
          <p:cNvPr id="9" name="Obrázek 8">
            <a:extLst>
              <a:ext uri="{FF2B5EF4-FFF2-40B4-BE49-F238E27FC236}">
                <a16:creationId xmlns:a16="http://schemas.microsoft.com/office/drawing/2014/main" id="{5245F3A8-7873-456B-871E-0C369CEEF4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151" y="1495884"/>
            <a:ext cx="8406882" cy="5164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6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zeta">
  <a:themeElements>
    <a:clrScheme name="Žluto-oranžová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1186</TotalTime>
  <Words>561</Words>
  <Application>Microsoft Office PowerPoint</Application>
  <PresentationFormat>Širokoúhlá obrazovka</PresentationFormat>
  <Paragraphs>30</Paragraphs>
  <Slides>8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3" baseType="lpstr">
      <vt:lpstr>Arial</vt:lpstr>
      <vt:lpstr>Calibri</vt:lpstr>
      <vt:lpstr>Trebuchet MS</vt:lpstr>
      <vt:lpstr>Wingdings 3</vt:lpstr>
      <vt:lpstr>Fazeta</vt:lpstr>
      <vt:lpstr>Základy programování</vt:lpstr>
      <vt:lpstr>Scratch</vt:lpstr>
      <vt:lpstr>Co je programování?</vt:lpstr>
      <vt:lpstr>Co je programování?</vt:lpstr>
      <vt:lpstr>Co je programování?</vt:lpstr>
      <vt:lpstr>Co je programování?</vt:lpstr>
      <vt:lpstr>SCRATCH – PŘEDSTAVENÍ programu s komentářem učitele</vt:lpstr>
      <vt:lpstr>SCRATCH – slovník s komentářem učitele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Kódy kolem nás</dc:title>
  <dc:creator>ROOT</dc:creator>
  <cp:lastModifiedBy>Otmar Němec</cp:lastModifiedBy>
  <cp:revision>92</cp:revision>
  <dcterms:created xsi:type="dcterms:W3CDTF">2021-09-14T06:14:45Z</dcterms:created>
  <dcterms:modified xsi:type="dcterms:W3CDTF">2022-01-04T19:21:02Z</dcterms:modified>
</cp:coreProperties>
</file>