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AAF4EC6-9D96-4E50-883F-2B67EE1CC3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4FD124-7249-49CB-AA50-5098F8BDCD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6068D7-AC2B-491B-9A43-31785F25AA2D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7DFD0AE9-3D60-4F98-A361-774842F8E9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F807456A-E8E2-4647-8B21-8978A3888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ED3547-77DC-4F1E-BF77-123BE845D3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62DE58-E423-4CA2-81C9-6F4480DCAA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52DE10-4C26-458E-BA75-5E0CA17D9A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4B71DBAB-6DAA-4542-86CC-AC78EB53CDB7}"/>
              </a:ext>
            </a:extLst>
          </p:cNvPr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ADC4DB05-74E6-4F0C-81EC-16A1979E7EB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D2BEC158-CADF-46CC-A9D6-B90E3CA7DA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E6F41857-8386-49DF-84E2-FF515E4875D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C3AD03C1-3F0B-4767-B052-8A284A2669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67691EB1-2C20-4242-94B4-C7D80B65F7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 useBgFill="1">
          <p:nvSpPr>
            <p:cNvPr id="10" name="Freeform 10">
              <a:extLst>
                <a:ext uri="{FF2B5EF4-FFF2-40B4-BE49-F238E27FC236}">
                  <a16:creationId xmlns:a16="http://schemas.microsoft.com/office/drawing/2014/main" id="{47A9256C-39CD-43CA-8440-71951E5AFC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6377624-8E07-469D-A8DD-DBE9DA05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85B6F-35EC-46F5-9C54-6DE8E084BDD0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952CA9F-85CC-433E-97DC-C9AD68B7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6A1A59D-7BB2-4AAF-983C-401CDB6C3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51950-5FC0-487D-ACFF-6115570925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68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49206-4F48-4030-825D-7F0B697E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3B7E7-CB0F-4395-8157-774A4466E228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2FC82-3C27-4C8D-8715-A8BB94FFC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93A21-49F1-4332-BDFA-706C8E56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D31E6-B983-4A89-8ACB-3765D0481F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51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>
            <a:extLst>
              <a:ext uri="{FF2B5EF4-FFF2-40B4-BE49-F238E27FC236}">
                <a16:creationId xmlns:a16="http://schemas.microsoft.com/office/drawing/2014/main" id="{2AD48FB8-4C01-4831-8502-4F022E818AD3}"/>
              </a:ext>
            </a:extLst>
          </p:cNvPr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>
            <a:extLst>
              <a:ext uri="{FF2B5EF4-FFF2-40B4-BE49-F238E27FC236}">
                <a16:creationId xmlns:a16="http://schemas.microsoft.com/office/drawing/2014/main" id="{4E89C7F3-36EA-4F53-ACBB-8D489DE78D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12A8D1AB-0DD1-43C0-A318-501C5416C72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59746123-020F-4F36-B00E-FF06FFC61A2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2FC61F43-5CC0-4F0D-8A50-FC23D95667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E8CC58B3-B7AD-47D7-8ABA-B5BD6DAAC8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 useBgFill="1">
          <p:nvSpPr>
            <p:cNvPr id="10" name="Freeform 19">
              <a:extLst>
                <a:ext uri="{FF2B5EF4-FFF2-40B4-BE49-F238E27FC236}">
                  <a16:creationId xmlns:a16="http://schemas.microsoft.com/office/drawing/2014/main" id="{51DF37D8-1C3C-44D2-89AD-48F5288C2C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74BBD97-4450-4201-87B8-EFBA825B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285E2-0884-469A-B2C8-33C383738191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A8326D2-FFE7-41A6-86A1-09FFABCB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E969301-4367-4677-98F1-9150946C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B65D7-46A3-40F2-908A-8FA3B41D08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18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4A34F-78E8-4D5A-94E4-FCD750265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E542A-68D1-4A3D-B9EA-95BA1BD4FE5C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3C554-8139-4B7D-B987-DDB01AABB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5133F-B5FD-452D-A230-144DC472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A1F4E-8C0D-4ADE-8DC3-F07149BF39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575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>
            <a:extLst>
              <a:ext uri="{FF2B5EF4-FFF2-40B4-BE49-F238E27FC236}">
                <a16:creationId xmlns:a16="http://schemas.microsoft.com/office/drawing/2014/main" id="{5D9FECB2-7633-4A68-8E57-E8EBD29731BC}"/>
              </a:ext>
            </a:extLst>
          </p:cNvPr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F4DB865D-87FB-443E-A27D-E20C8F1022B9}"/>
              </a:ext>
            </a:extLst>
          </p:cNvPr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886EB810-7015-494E-920C-9632CC189E3D}"/>
              </a:ext>
            </a:extLst>
          </p:cNvPr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43874797-751E-43C8-B990-6074633136CA}"/>
              </a:ext>
            </a:extLst>
          </p:cNvPr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26">
            <a:extLst>
              <a:ext uri="{FF2B5EF4-FFF2-40B4-BE49-F238E27FC236}">
                <a16:creationId xmlns:a16="http://schemas.microsoft.com/office/drawing/2014/main" id="{68BF41FA-3AF9-435B-8573-F635A4B5C244}"/>
              </a:ext>
            </a:extLst>
          </p:cNvPr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 useBgFill="1">
        <p:nvSpPr>
          <p:cNvPr id="9" name="Freeform 10">
            <a:extLst>
              <a:ext uri="{FF2B5EF4-FFF2-40B4-BE49-F238E27FC236}">
                <a16:creationId xmlns:a16="http://schemas.microsoft.com/office/drawing/2014/main" id="{5937E11E-046B-453B-AB9F-8396B4F71BC7}"/>
              </a:ext>
            </a:extLst>
          </p:cNvPr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572FC65-E55B-44C4-B41C-39F9F69E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38B19-069B-4B3C-919D-9FF142DD883F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9CE96FD-C786-4EF0-87C5-412D3D65E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7A6F666-A8A9-41AD-8109-A9E7C2B4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A704B-58A7-4FDF-805C-58EC858515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29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2AFFE6-DBF0-4E97-AA27-A2F2BD5C5F6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FAB65-C1DB-4B60-8952-2CC674A4A03C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080AF73-F2A9-499A-BA8E-6F30E0AB651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DAB04A-ED62-49A8-8929-7442152B912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C7026AB-3619-4950-867A-0F825A7CF6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937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8D5C701-A25B-4140-B958-FD64901A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2236-F2B4-4F22-AD5A-F28582529F36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E34FFA-6FDF-4DC2-A852-9A9B2EB0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41E25B-8BE3-42C8-87C9-E04EEF0FF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9AAB6-8B57-4DA2-9550-7F35C97BB3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944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1CEB5FC-0146-4F2C-BAE7-0004FC5BB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5097B-18E2-4E2D-BC87-CE48C3FF26CE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D253AB5-BE32-40DB-A5B6-83F54765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665CED-A587-4301-9CF4-819AC849A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31446-874D-485D-978D-4DD51CB256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19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>
            <a:extLst>
              <a:ext uri="{FF2B5EF4-FFF2-40B4-BE49-F238E27FC236}">
                <a16:creationId xmlns:a16="http://schemas.microsoft.com/office/drawing/2014/main" id="{16C9C395-20B9-4A2C-8C1B-1A4C90F546C8}"/>
              </a:ext>
            </a:extLst>
          </p:cNvPr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>
            <a:extLst>
              <a:ext uri="{FF2B5EF4-FFF2-40B4-BE49-F238E27FC236}">
                <a16:creationId xmlns:a16="http://schemas.microsoft.com/office/drawing/2014/main" id="{1DF7F192-43B3-42BA-9A96-7A735D751D8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>
              <a:extLst>
                <a:ext uri="{FF2B5EF4-FFF2-40B4-BE49-F238E27FC236}">
                  <a16:creationId xmlns:a16="http://schemas.microsoft.com/office/drawing/2014/main" id="{330A4DE4-B283-43A0-9940-448D88F2F0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C1519C09-170A-4165-A759-C8FC172369D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22">
              <a:extLst>
                <a:ext uri="{FF2B5EF4-FFF2-40B4-BE49-F238E27FC236}">
                  <a16:creationId xmlns:a16="http://schemas.microsoft.com/office/drawing/2014/main" id="{5DE23F64-A383-4415-88C9-F7764B853C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id="{AB749765-812E-4EE3-8BA5-B47D676A75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 useBgFill="1">
          <p:nvSpPr>
            <p:cNvPr id="8" name="Freeform 10">
              <a:extLst>
                <a:ext uri="{FF2B5EF4-FFF2-40B4-BE49-F238E27FC236}">
                  <a16:creationId xmlns:a16="http://schemas.microsoft.com/office/drawing/2014/main" id="{93ABFBFC-D604-4F31-A73D-178628DA6E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E31D563D-0615-4019-9285-A9A9665C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E3608-599A-486D-9750-170DAC6205DC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F361C906-B51A-435E-9587-E98BEBA2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E145E21-1AF6-419D-8277-700DFAC2E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B3774-901D-4A15-B61A-6A02ED7703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40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>
            <a:extLst>
              <a:ext uri="{FF2B5EF4-FFF2-40B4-BE49-F238E27FC236}">
                <a16:creationId xmlns:a16="http://schemas.microsoft.com/office/drawing/2014/main" id="{5C286B4B-FF13-4410-882C-DB99AFFE054F}"/>
              </a:ext>
            </a:extLst>
          </p:cNvPr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>
            <a:extLst>
              <a:ext uri="{FF2B5EF4-FFF2-40B4-BE49-F238E27FC236}">
                <a16:creationId xmlns:a16="http://schemas.microsoft.com/office/drawing/2014/main" id="{7CED4143-1F01-476D-98DF-09F3FA9BEAD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78EE8D1B-C8C7-4640-82CA-A7ADB94C0CA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2EA610BE-8621-428F-8774-96E7062D00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4C99AE6A-D865-49EF-99EE-6B9E8FC9A3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E19AF589-BCFE-40CC-A5D9-C2C03DE812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 useBgFill="1">
          <p:nvSpPr>
            <p:cNvPr id="11" name="Freeform 28">
              <a:extLst>
                <a:ext uri="{FF2B5EF4-FFF2-40B4-BE49-F238E27FC236}">
                  <a16:creationId xmlns:a16="http://schemas.microsoft.com/office/drawing/2014/main" id="{DF753406-F2CE-4886-A8CA-398FEA919F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EBEB3A90-7E72-4A12-8CF5-D03FC72F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D0FB2-3194-43E1-90B9-634D95AE029B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ACF6A0B3-5614-4015-9C0B-C60CE96A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CEA41FA-CB79-4DBC-A041-95B7E04B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46C20-94C3-4B1B-ADA5-20684B362E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270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>
            <a:extLst>
              <a:ext uri="{FF2B5EF4-FFF2-40B4-BE49-F238E27FC236}">
                <a16:creationId xmlns:a16="http://schemas.microsoft.com/office/drawing/2014/main" id="{AD3735FB-2925-4B9F-847A-A5A332ADA9BC}"/>
              </a:ext>
            </a:extLst>
          </p:cNvPr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97CA17EA-8098-46B1-B56D-4D7D9637E8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45E3ADA4-34BD-498E-B655-2C80EDED33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56FA9DC8-F1B8-4F4C-B412-4D7D6C03F2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7299335A-2850-48DE-9D06-6EC3ADFE7B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42239E0F-410C-4E0E-BE73-53A2462D4E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 useBgFill="1">
          <p:nvSpPr>
            <p:cNvPr id="11" name="Freeform 10">
              <a:extLst>
                <a:ext uri="{FF2B5EF4-FFF2-40B4-BE49-F238E27FC236}">
                  <a16:creationId xmlns:a16="http://schemas.microsoft.com/office/drawing/2014/main" id="{D5A6BA38-E108-4BC3-ABED-744ECC2DEB6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E3010D7E-C789-4250-9DF5-0290D2CCF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6665B-0B0A-41BD-A011-F6BADECA0282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71B0CC9A-FC01-4055-A4E8-823725FEC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FF0DC92F-F8D5-4ED2-AEE9-739A8086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E8133-7C29-460D-92E7-4CBA777AC5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913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B13B860-B6CE-4F58-9C12-E8D9DB839039}"/>
              </a:ext>
            </a:extLst>
          </p:cNvPr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>
            <a:extLst>
              <a:ext uri="{FF2B5EF4-FFF2-40B4-BE49-F238E27FC236}">
                <a16:creationId xmlns:a16="http://schemas.microsoft.com/office/drawing/2014/main" id="{9DFBCF87-D032-4505-8801-158E674B4B9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>
              <a:extLst>
                <a:ext uri="{FF2B5EF4-FFF2-40B4-BE49-F238E27FC236}">
                  <a16:creationId xmlns:a16="http://schemas.microsoft.com/office/drawing/2014/main" id="{F5456646-6E24-4C99-AF66-96DC2960686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18">
              <a:extLst>
                <a:ext uri="{FF2B5EF4-FFF2-40B4-BE49-F238E27FC236}">
                  <a16:creationId xmlns:a16="http://schemas.microsoft.com/office/drawing/2014/main" id="{DFD9D1FF-7FEC-47B9-99C9-C79A058A974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2">
              <a:extLst>
                <a:ext uri="{FF2B5EF4-FFF2-40B4-BE49-F238E27FC236}">
                  <a16:creationId xmlns:a16="http://schemas.microsoft.com/office/drawing/2014/main" id="{DF51023C-9221-4CFD-91C9-A2AA66470D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6">
              <a:extLst>
                <a:ext uri="{FF2B5EF4-FFF2-40B4-BE49-F238E27FC236}">
                  <a16:creationId xmlns:a16="http://schemas.microsoft.com/office/drawing/2014/main" id="{99CCF11D-DA08-4E20-A665-D41973FA815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 useBgFill="1">
          <p:nvSpPr>
            <p:cNvPr id="1037" name="Freeform 10">
              <a:extLst>
                <a:ext uri="{FF2B5EF4-FFF2-40B4-BE49-F238E27FC236}">
                  <a16:creationId xmlns:a16="http://schemas.microsoft.com/office/drawing/2014/main" id="{001774E9-6C2F-4C75-BAAF-2EC9F9D872F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E9E9B86B-5C92-4FE9-8C3A-DDB26AB347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AD852-6833-4C24-A05B-94676F7E6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D8D232D-6D92-439D-9734-F8A1E3E2EE30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FF080-E55C-49C5-B358-3D659BC02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B44EB-D85D-492C-94FA-EA6CD18AC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A825515-FB0C-41B8-879F-0F667053D1C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2" name="Text Placeholder 2">
            <a:extLst>
              <a:ext uri="{FF2B5EF4-FFF2-40B4-BE49-F238E27FC236}">
                <a16:creationId xmlns:a16="http://schemas.microsoft.com/office/drawing/2014/main" id="{F89ACB11-D817-47A7-BE6E-5DF3822F80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0" r:id="rId2"/>
    <p:sldLayoutId id="2147484136" r:id="rId3"/>
    <p:sldLayoutId id="2147484131" r:id="rId4"/>
    <p:sldLayoutId id="2147484132" r:id="rId5"/>
    <p:sldLayoutId id="2147484133" r:id="rId6"/>
    <p:sldLayoutId id="2147484137" r:id="rId7"/>
    <p:sldLayoutId id="2147484138" r:id="rId8"/>
    <p:sldLayoutId id="2147484139" r:id="rId9"/>
    <p:sldLayoutId id="2147484134" r:id="rId10"/>
    <p:sldLayoutId id="21474841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BB76938-BF95-4DA6-85A4-D7847AC27028}"/>
              </a:ext>
            </a:extLst>
          </p:cNvPr>
          <p:cNvGraphicFramePr>
            <a:graphicFrameLocks noGrp="1"/>
          </p:cNvGraphicFramePr>
          <p:nvPr/>
        </p:nvGraphicFramePr>
        <p:xfrm>
          <a:off x="34925" y="0"/>
          <a:ext cx="9074150" cy="68580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3661199873"/>
                    </a:ext>
                  </a:extLst>
                </a:gridCol>
                <a:gridCol w="3059113">
                  <a:extLst>
                    <a:ext uri="{9D8B030D-6E8A-4147-A177-3AD203B41FA5}">
                      <a16:colId xmlns:a16="http://schemas.microsoft.com/office/drawing/2014/main" val="2403806940"/>
                    </a:ext>
                  </a:extLst>
                </a:gridCol>
                <a:gridCol w="2989262">
                  <a:extLst>
                    <a:ext uri="{9D8B030D-6E8A-4147-A177-3AD203B41FA5}">
                      <a16:colId xmlns:a16="http://schemas.microsoft.com/office/drawing/2014/main" val="4038563652"/>
                    </a:ext>
                  </a:extLst>
                </a:gridCol>
              </a:tblGrid>
              <a:tr h="533400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Riskujeme, 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procvičujeme úvod k webu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A66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453569"/>
                  </a:ext>
                </a:extLst>
              </a:tr>
              <a:tr h="720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Autorský zákon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Struktura www stránky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Webhosting, design webu a typografie 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711463"/>
                  </a:ext>
                </a:extLst>
              </a:tr>
              <a:tr h="1120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kumimoji="0" lang="cs-CZ" altLang="cs-CZ" sz="6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kumimoji="0" lang="cs-CZ" altLang="cs-CZ" sz="6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93629"/>
                  </a:ext>
                </a:extLst>
              </a:tr>
              <a:tr h="1120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271684"/>
                  </a:ext>
                </a:extLst>
              </a:tr>
              <a:tr h="1120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737739"/>
                  </a:ext>
                </a:extLst>
              </a:tr>
              <a:tr h="1120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080390"/>
                  </a:ext>
                </a:extLst>
              </a:tr>
              <a:tr h="1120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20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6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anose="05050102010706020507" pitchFamily="18" charset="2"/>
                        <a:defRPr sz="1400">
                          <a:solidFill>
                            <a:schemeClr val="tx2"/>
                          </a:solidFill>
                          <a:latin typeface="Candara" panose="020E0502030303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</a:t>
                      </a:r>
                    </a:p>
                  </a:txBody>
                  <a:tcPr marL="91452" marR="914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19501"/>
                  </a:ext>
                </a:extLst>
              </a:tr>
            </a:tbl>
          </a:graphicData>
        </a:graphic>
      </p:graphicFrame>
      <p:sp>
        <p:nvSpPr>
          <p:cNvPr id="3" name="Tlačítko akce: Dopředu nebo Další 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743A604-4449-4AA5-84EB-D9DF72E7D1BA}"/>
              </a:ext>
            </a:extLst>
          </p:cNvPr>
          <p:cNvSpPr/>
          <p:nvPr/>
        </p:nvSpPr>
        <p:spPr>
          <a:xfrm>
            <a:off x="2609850" y="126841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4" name="Tlačítko akce: Dopředu nebo Další 3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7B4F8F0-008C-4CB1-8D09-CF1B0004BC27}"/>
              </a:ext>
            </a:extLst>
          </p:cNvPr>
          <p:cNvSpPr/>
          <p:nvPr/>
        </p:nvSpPr>
        <p:spPr>
          <a:xfrm>
            <a:off x="2609850" y="2384425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5" name="Tlačítko akce: Dopředu nebo Další 3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672246E1-D6A3-4917-8DB6-50447B75FE58}"/>
              </a:ext>
            </a:extLst>
          </p:cNvPr>
          <p:cNvSpPr/>
          <p:nvPr/>
        </p:nvSpPr>
        <p:spPr>
          <a:xfrm>
            <a:off x="2609850" y="3508375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6" name="Tlačítko akce: Dopředu nebo Další 3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B695593-ADD6-41DE-9B0C-54C51E97D970}"/>
              </a:ext>
            </a:extLst>
          </p:cNvPr>
          <p:cNvSpPr/>
          <p:nvPr/>
        </p:nvSpPr>
        <p:spPr>
          <a:xfrm>
            <a:off x="2609850" y="462756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7" name="Tlačítko akce: Dopředu nebo Další 36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328F84-C39F-4890-A716-349955361EAA}"/>
              </a:ext>
            </a:extLst>
          </p:cNvPr>
          <p:cNvSpPr/>
          <p:nvPr/>
        </p:nvSpPr>
        <p:spPr>
          <a:xfrm>
            <a:off x="2609850" y="575151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7" name="Tlačítko akce: Dopředu nebo Další 66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32A1F6CD-6EBA-4EFA-92B2-A3E679D05EDD}"/>
              </a:ext>
            </a:extLst>
          </p:cNvPr>
          <p:cNvSpPr/>
          <p:nvPr/>
        </p:nvSpPr>
        <p:spPr>
          <a:xfrm>
            <a:off x="5676900" y="126841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8" name="Tlačítko akce: Dopředu nebo Další 6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83D8C694-7D8F-4C16-9E9C-CC0239B73724}"/>
              </a:ext>
            </a:extLst>
          </p:cNvPr>
          <p:cNvSpPr/>
          <p:nvPr/>
        </p:nvSpPr>
        <p:spPr>
          <a:xfrm>
            <a:off x="5676900" y="2395538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9" name="Tlačítko akce: Dopředu nebo Další 68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9BF50351-147A-4120-A32A-5CA0DD602B6D}"/>
              </a:ext>
            </a:extLst>
          </p:cNvPr>
          <p:cNvSpPr/>
          <p:nvPr/>
        </p:nvSpPr>
        <p:spPr>
          <a:xfrm>
            <a:off x="5676900" y="3508375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0" name="Tlačítko akce: Dopředu nebo Další 69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2DCCDD17-96F1-49D9-AE31-496402AAAD25}"/>
              </a:ext>
            </a:extLst>
          </p:cNvPr>
          <p:cNvSpPr/>
          <p:nvPr/>
        </p:nvSpPr>
        <p:spPr>
          <a:xfrm>
            <a:off x="5678488" y="462756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" name="Tlačítko akce: Dopředu nebo Další 70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73F1A6C7-215E-46C5-88D3-083CB7F5335E}"/>
              </a:ext>
            </a:extLst>
          </p:cNvPr>
          <p:cNvSpPr/>
          <p:nvPr/>
        </p:nvSpPr>
        <p:spPr>
          <a:xfrm>
            <a:off x="5678488" y="575151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2" name="Tlačítko akce: Dopředu nebo Další 71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D4F74638-E446-4A54-B672-D99AB469D97A}"/>
              </a:ext>
            </a:extLst>
          </p:cNvPr>
          <p:cNvSpPr/>
          <p:nvPr/>
        </p:nvSpPr>
        <p:spPr>
          <a:xfrm>
            <a:off x="8651875" y="126841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3" name="Tlačítko akce: Dopředu nebo Další 72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5232F998-C686-4C1C-AD36-3C6CD63CEA77}"/>
              </a:ext>
            </a:extLst>
          </p:cNvPr>
          <p:cNvSpPr/>
          <p:nvPr/>
        </p:nvSpPr>
        <p:spPr>
          <a:xfrm>
            <a:off x="8651875" y="2397125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4" name="Tlačítko akce: Dopředu nebo Další 73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54F287A4-5106-42F8-9A82-58A7E6239992}"/>
              </a:ext>
            </a:extLst>
          </p:cNvPr>
          <p:cNvSpPr/>
          <p:nvPr/>
        </p:nvSpPr>
        <p:spPr>
          <a:xfrm>
            <a:off x="8662988" y="3508375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5" name="Tlačítko akce: Dopředu nebo Další 74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7F1E4AC3-AF11-4524-AE7E-49715234BA80}"/>
              </a:ext>
            </a:extLst>
          </p:cNvPr>
          <p:cNvSpPr/>
          <p:nvPr/>
        </p:nvSpPr>
        <p:spPr>
          <a:xfrm>
            <a:off x="8658225" y="462756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6" name="Tlačítko akce: Dopředu nebo Další 75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F7E6BC54-4C0C-41F7-ABDB-FD707C3271D5}"/>
              </a:ext>
            </a:extLst>
          </p:cNvPr>
          <p:cNvSpPr/>
          <p:nvPr/>
        </p:nvSpPr>
        <p:spPr>
          <a:xfrm>
            <a:off x="8664575" y="5751513"/>
            <a:ext cx="431800" cy="431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</p:childTnLst>
        </p:cTn>
      </p:par>
    </p:tnLst>
    <p:bldLst>
      <p:bldP spid="3" grpId="0" animBg="1"/>
      <p:bldP spid="34" grpId="0" animBg="1"/>
      <p:bldP spid="35" grpId="0" animBg="1"/>
      <p:bldP spid="36" grpId="0" animBg="1"/>
      <p:bldP spid="3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342D7A9-EF11-43D9-A5CA-879D9216ED5E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Struktura www stránky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1FFEF0-0E43-44B6-BCB4-14A8C7B50292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E733DB-2D5C-4172-ACBE-EE0E79ADBB8F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35688CD-ECE4-449B-804C-AC9CF08766FD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16D915B-3E4E-4697-90B5-ADAA773F0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Nevýhodou tvorby webu v MS Wordu je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205FDB1-CD16-4883-8E10-E24276401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876550"/>
            <a:ext cx="82089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nepřehlednost a velikost zdrojového kódu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příliš velké množství času potřebné pro vytvoření jediné stránky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konečný soubor, který se musí převést před samotnou publikací na serveru do HTML podoby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70463C8-A8F2-48A9-BE1E-A104BD70F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208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nepřehlednost a velikost zdrojového kódu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FF36647-BDD3-4D08-B5F6-FE3B45AACE80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Struktura www stránky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0BEC590-82B0-459F-AE1C-6EF4C99A33BE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F9366B1-7102-4618-8926-BE5F2BC3477E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A6314BD-2AD9-40EF-824F-236BA2857438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47AE220-8C90-49FD-BABC-099F36E6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Tzv. WYSIWYG editory v doslovném překladu znamenají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510AF05-32D5-48B6-A0EC-F9798130B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4248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„what you say is what you go“ = „co řekneš, tam dojdeš“ 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„w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hat you see is what you get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“ =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 „co vidíš, to dostaneš“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„when you see it, why do you get it“ = „když to uvidíš, proč to nedostat“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79AFBB1-1D12-4959-9482-D1BBEC800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640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„w</a:t>
            </a:r>
            <a:r>
              <a:rPr lang="en-US" altLang="cs-CZ" sz="2800">
                <a:latin typeface="Arial" panose="020B0604020202020204" pitchFamily="34" charset="0"/>
                <a:cs typeface="Arial" panose="020B0604020202020204" pitchFamily="34" charset="0"/>
              </a:rPr>
              <a:t>hat you see is what you get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“ = </a:t>
            </a:r>
            <a:r>
              <a:rPr lang="en-US" altLang="cs-CZ" sz="2800">
                <a:latin typeface="Arial" panose="020B0604020202020204" pitchFamily="34" charset="0"/>
                <a:cs typeface="Arial" panose="020B0604020202020204" pitchFamily="34" charset="0"/>
              </a:rPr>
              <a:t> „co vidíš, to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...“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B0599BC-95BC-45E7-90FC-F1D001F93682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Webhosting</a:t>
            </a:r>
            <a:r>
              <a:rPr lang="cs-CZ"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design webu a typografie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46369E3-5551-4606-A24A-F4E37BACCADB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9B1ED3-46CE-4778-8E7E-3797A202BCC5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4005B4F-45AE-417D-9559-1B89A251475D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BF1D22B-F4E4-4886-B5B0-77C870EEE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Pojem freehosting značí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9B7A62A-67C0-4740-BEC7-BD379036E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3534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>
              <a:buFontTx/>
              <a:buAutoNum type="alphaLcParenR"/>
              <a:defRPr/>
            </a:pPr>
            <a:r>
              <a:rPr lang="cs-CZ" sz="2400">
                <a:latin typeface="Arial" charset="0"/>
                <a:cs typeface="Arial" charset="0"/>
              </a:rPr>
              <a:t>hostování zdarma a k tomu většinou doménu 3. řádu </a:t>
            </a:r>
          </a:p>
          <a:p>
            <a:pPr>
              <a:buFontTx/>
              <a:buAutoNum type="alphaLcParenR"/>
              <a:defRPr/>
            </a:pPr>
            <a:r>
              <a:rPr lang="cs-CZ" sz="2400">
                <a:latin typeface="Arial" charset="0"/>
                <a:cs typeface="Arial" charset="0"/>
              </a:rPr>
              <a:t>hostování za minimální poplatek či úplně zdarma </a:t>
            </a:r>
          </a:p>
          <a:p>
            <a:pPr marL="0" indent="0">
              <a:defRPr/>
            </a:pPr>
            <a:r>
              <a:rPr lang="cs-CZ" sz="2400">
                <a:latin typeface="Arial" charset="0"/>
                <a:cs typeface="Arial" charset="0"/>
              </a:rPr>
              <a:t>      a k tomu doménu 2. nebo 3. řádu</a:t>
            </a:r>
          </a:p>
          <a:p>
            <a:pPr marL="0" indent="0">
              <a:defRPr/>
            </a:pPr>
            <a:r>
              <a:rPr lang="cs-CZ" sz="2400">
                <a:latin typeface="Arial" charset="0"/>
                <a:cs typeface="Arial" charset="0"/>
              </a:rPr>
              <a:t>c)   hostování zdarma a k tomu většinou doménu 2. řádu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024CF71-9C2E-4FBB-945B-2C06C54E3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35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hostování zdarma a k tomu většinou doménu...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6D793F4-10F5-44CB-A148-E654B5631B3E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Webhosting</a:t>
            </a:r>
            <a:r>
              <a:rPr lang="cs-CZ"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design webu a typografie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85DC756-13B1-4143-812A-D3EFE72591C2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E39012-A03E-489E-A729-1AD42CFD5D1F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6F65AA8-59AD-4D69-914B-59AFF67B6E01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C12EC8-A68D-499F-8C32-368543AA6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Jedním z pravidel při tvorbě webu je „být intuitivní“. Znamená to, že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D75ECD7-E404-4BF6-A8AE-D18007C3C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497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ovládání webu je na první pohled jasné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web je věrohodný pro návštěvníky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používání webu zanechává v návštěvníkovi kladný pocit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B923DBE-87F0-4EEF-B48C-882571760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ovládání webu je na první pohled jasné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A314467-11E4-456A-BF9F-15182C0F5150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Webhosting</a:t>
            </a:r>
            <a:r>
              <a:rPr lang="cs-CZ"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design webu a typografie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84D4B5-5B07-442E-A98A-3505EC33BBD1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F2D2C46-297B-4637-9329-D2CE1B8DF471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F1F25BA-8CA6-42D6-BBDD-69FC1783C14D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48080E6-0F31-401F-896A-AC080CA5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Hostingem rozumíme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CB14B0F-EA6B-4C3E-AB2A-25EB807E1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28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většinou doménu 2. řádu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adresu webu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místo, kde jsou stránky fyzicky umístěné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5F9CE60-031E-4223-BD98-0A4161C22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569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místo, kde jsou stránky fyzicky umístěné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3866648-ED03-4DE6-8B6F-CF96FF3DD9AC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Webhosting</a:t>
            </a:r>
            <a:r>
              <a:rPr lang="cs-CZ"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design webu a typografie </a:t>
            </a:r>
            <a:endParaRPr lang="cs-CZ" sz="4000" b="1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48DAE6D-0B25-426B-84E1-2654C6EDC512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085698D-3D7F-4DB7-BCF2-884021E6886B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24164C9-655F-4FED-8C7B-C11B8863EE6F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DB2AF62-84D6-4DC6-A472-2B1B124AE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Vyber správné tvrzení: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6FAB171-5DCD-4DC6-A166-B756DD2A9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280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bezpatkové písmo je např. Arial, Calibri, Verdana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patkové písmo je např.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Roman, Georgia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obě výše uvedená tvrzení jsou pravdivá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B721F17-98C2-4134-B458-E218C6057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569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obě výše uvedená tvrzení jsou pravdivá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7F91EC7-B734-4F73-898E-2EB6D3E057CF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Webhosting</a:t>
            </a:r>
            <a:r>
              <a:rPr lang="cs-CZ"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design webu a typografie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DFE38AA-CFCA-4E04-B52C-C0EB98E6D533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22AD1E6-705F-4475-B919-EE699F333639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D99CF5A-0F4F-454A-B620-19ACEA1B9DCB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4131118-783E-4939-A4BC-5C5D4D693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Vyber typograficky chybně uvedený zápis v řádku: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095D5FD-B573-4D7C-A44D-6540686C5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497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31 let		21 %			7 kilometrů 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18. 9. 2012	50 000		250 Kč 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21, 7 		100 W žárovka	Mgr. P.Novák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B718FE0-A831-444B-A16D-9EBF5EBE5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21,7 	100W žárovka	Mgr. P. Novák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4EE9A3A-7F6A-47F5-A8C2-E0C54495AA62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Autorský zákon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C4714E8-7EE0-4B67-9324-7E2E682873B3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57A1E5-5625-4222-A561-C9E10C3A50BA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cs-CZ" sz="5400" b="1"/>
          </a:p>
        </p:txBody>
      </p:sp>
      <p:sp>
        <p:nvSpPr>
          <p:cNvPr id="4" name="Tlačítko akce: Domů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C1D6866-01D3-4ED8-B995-FE18FD448D4C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A8CEB3-EE89-4953-97FE-C2B8063B3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Za autorské dílo není považován(a)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583AE4B-0952-4BAF-957A-919CB9DF6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497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povídka a kresba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počítačový program a fotografie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pouhý nápad nebo myšlenka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C845CC4-032A-411A-BDDE-F812BA9D5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497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pouhý nápad nebo myšlenka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1A81A47-A20E-4414-9B60-1514CA16FA3C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Autorský zákon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6BCDCE7-4603-43CE-9D46-6D2EC1FF5024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AD38F2F-8D9E-4FFD-BEE4-BB44049EB787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31476C9-98F6-4A0E-A17F-022313CB8F3D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A8AB15B-CEDB-417F-A1C6-6FA4BC77A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Autorským právem je chráněno dílo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03CE1C4-8C16-4469-8C0B-871C12B2C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497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registrované některou z organizací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od okamžiku vytvoření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až od doby, kdy se začne prodávat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A215A00-7EFE-424D-BD23-2D259D174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497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od okamžiku vytvoření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91C8824-EDA5-4D6B-8385-472DEA9BC15C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Autorský zákon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4440EF-C500-46D5-99DB-6B678E574533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9404E2-FC82-4481-AD3E-2043B460408E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cs-CZ" sz="5400" b="1"/>
          </a:p>
        </p:txBody>
      </p:sp>
      <p:sp>
        <p:nvSpPr>
          <p:cNvPr id="10" name="Tlačítko akce: Domů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18AF6B1-072A-4654-9473-A59B9F3C0BB5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DA853B1-7A73-4A2C-AACA-D8622E68B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Zánik autorských práv je v rámci ČR charakterizován jejich vypršením, tj.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66979DB-331F-4552-B7D2-02F88A9B8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dílo se stává volným (většinou 70 let po smrti autora)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dílo se stává volným poté, co se ho autor sám vzdá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dílo se stává volným (většinou 7 let po smrti autora)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7C46680-1420-4E94-897D-150546B60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569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dílo se stává volným (většinou 70 let po smrti...)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D1CF12B-B041-43D6-89EE-79E60F9989D8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Autorský zákon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466B3F6-90B6-4929-AE82-D873F0D0C724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377045-0717-4705-B8F7-98E9BDCBF7B0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11B6B81-209E-4CC7-8B0F-5F2DB30DF7A3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413D378-D6FB-44B2-BDFF-026B246A8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Za užití díla ve smyslu autorského zákona se nepovažuje užití pro osobní potřebu.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C13B5A3-498E-469C-82B8-4DF7CF153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353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Neplatí to ale pro hudbu staženou z internetu.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Neplatí to ale pro programy a hry.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Neplatí to ale pro filmy stažené z internetu.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C3FADD1-E5AB-43F9-B95C-75FD247FE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35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Neplatí to ale pro programy a hry.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29D6B27-E552-42B8-810A-8D4785EC3AAB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Autorský zákon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DDA44A4-34A7-4D64-AFA6-AF2C59B98F6D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 b="1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190BBA5-E087-4D5C-8102-1B8AE6798890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9FCC9F8-731D-4EB9-838D-96911B96CC05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5CC2CE-D863-4531-84D3-2B88BC53E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Svolení fotografované osoby není třeba jen tehdy,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FEDF108-4118-47EA-8193-DFAF483A0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3534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jsou-li fotografie použity k úředním účelům či zpravodajství 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jsou-li fotografie použity pro vlastní webové stránky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jsou-li fotografie použity k nevýdělečné činnosti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53CC0EF-C032-42F2-90DA-022F3D8AA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35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jsou-li fotografie použity k úředním účelům či...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B845475-1280-4B05-A090-7FC82D1C4918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Struktura www stránky  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2FDDA23-0AC2-4317-9AFD-4C58605B0738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255E62-820A-4C3D-A5B2-A03FB5A6B360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AB3243D-F61F-42E3-AE0D-D0A0447E653B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EB3D691-DCF4-461C-BF48-5852B0E36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Pro přenos dokumentů mezi webovým serverem </a:t>
            </a:r>
          </a:p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a PC uživatele se používá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61A2F81-D1FB-4F89-B6A7-C86920FA8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497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protokol HTTP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protokol FTP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protokol www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E94A0DC-D9F7-45F9-B899-7492F8279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497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protokol HTTP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F68C992-09C9-4C9F-B2EF-891FF5B4190E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Struktura www stránky 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FCA4971-D35B-40AB-ABBF-86CF32AC8801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637492E-7B4A-4804-9951-D9A3B3FE022B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FA71AFB-9D92-48F5-A090-564E223C8CCD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EA1B3DC-B11E-4AE4-8E08-F05F19ECA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Text, který je protkán řadou odkazů, se označuje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A0085B6-AC92-4D04-BC8C-4C68F2620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208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HTTP text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hypertext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HTML text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B3DF622-2EC7-455D-98F3-883B2A201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497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hypertext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86AEB67-70FA-4A49-9BA8-749EE964E341}"/>
              </a:ext>
            </a:extLst>
          </p:cNvPr>
          <p:cNvSpPr txBox="1"/>
          <p:nvPr/>
        </p:nvSpPr>
        <p:spPr>
          <a:xfrm>
            <a:off x="0" y="549275"/>
            <a:ext cx="9144000" cy="40005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>
                <a:latin typeface="Calibri" pitchFamily="34" charset="0"/>
                <a:cs typeface="Calibri" pitchFamily="34" charset="0"/>
              </a:rPr>
              <a:t>Struktura www stránky</a:t>
            </a:r>
            <a:endParaRPr lang="cs-CZ" sz="4000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A5B922D-B682-4195-A429-B287ACA489E4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Riskujeme, procvičujeme</a:t>
            </a:r>
            <a:endParaRPr lang="cs-CZ" altLang="cs-CZ" sz="2800">
              <a:solidFill>
                <a:srgbClr val="FFFFFF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D502E2-827B-4D8E-9822-9105606D8FA9}"/>
              </a:ext>
            </a:extLst>
          </p:cNvPr>
          <p:cNvSpPr txBox="1"/>
          <p:nvPr/>
        </p:nvSpPr>
        <p:spPr>
          <a:xfrm>
            <a:off x="0" y="0"/>
            <a:ext cx="136815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cs-CZ" sz="5400" b="1"/>
          </a:p>
        </p:txBody>
      </p:sp>
      <p:sp>
        <p:nvSpPr>
          <p:cNvPr id="9" name="Tlačítko akce: Domů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E0FB116-31D5-4A01-91E0-CF0F410C5529}"/>
              </a:ext>
            </a:extLst>
          </p:cNvPr>
          <p:cNvSpPr/>
          <p:nvPr/>
        </p:nvSpPr>
        <p:spPr>
          <a:xfrm>
            <a:off x="4248150" y="6092825"/>
            <a:ext cx="64770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574EF31-D5DB-48D0-B54D-BC22E04CA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748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Protokol HTTPS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2F92670-5CD6-499F-99A2-EF1DD7102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28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se dnes již nepoužívá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se používá pro přenos některých souborů mezi PC a serverem</a:t>
            </a:r>
          </a:p>
          <a:p>
            <a:pPr>
              <a:buFontTx/>
              <a:buAutoNum type="alphaLcParenR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umožňuje zabezpečenou komunikaci v počítačové síti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98F8EE-9818-408C-9D9B-106570145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38750"/>
            <a:ext cx="84978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umožňuje zabezpečenou komunikaci v…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</TotalTime>
  <Words>714</Words>
  <Application>Microsoft Office PowerPoint</Application>
  <PresentationFormat>Předvádění na obrazovce 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Candara</vt:lpstr>
      <vt:lpstr>Symbol</vt:lpstr>
      <vt:lpstr>Times New Roman</vt:lpstr>
      <vt:lpstr>Vlnění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TGM Ivančice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Otmar Němec</dc:creator>
  <cp:lastModifiedBy>Otmar Němec</cp:lastModifiedBy>
  <cp:revision>131</cp:revision>
  <dcterms:created xsi:type="dcterms:W3CDTF">2012-04-15T17:45:00Z</dcterms:created>
  <dcterms:modified xsi:type="dcterms:W3CDTF">2025-03-04T08:09:40Z</dcterms:modified>
</cp:coreProperties>
</file>