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7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1" r:id="rId15"/>
    <p:sldId id="332" r:id="rId16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21" autoAdjust="0"/>
  </p:normalViewPr>
  <p:slideViewPr>
    <p:cSldViewPr>
      <p:cViewPr varScale="1">
        <p:scale>
          <a:sx n="81" d="100"/>
          <a:sy n="81" d="100"/>
        </p:scale>
        <p:origin x="144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2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7FBDA34-8176-472C-A979-7023822BBA0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4EF78B3-53AF-44D9-89B7-1902431B84F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A275239-E931-49E7-BEB1-528509E223B2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6A6062EC-D6BF-43CD-AD68-D79F0D323D4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CE6DDD36-18B9-4FCA-B037-DEDAC150EE7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0658AE3-02F2-4DD0-BAC9-C52889B62C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31A0509E-D4F0-4493-9F42-0F50A9041D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D85067E-FA65-43BF-A461-75C2D99D71C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B6E27B-F6F0-402E-9A1C-B5994F0F24AB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C3E9F78A-27BD-4A27-ACD3-27C7F2A6083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C1DCDEAF-96CC-467B-ADFB-D4597EAC90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8FE71B-162F-4490-AC28-3FC303C645D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97C883-255B-4885-B654-6F15B5B34C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2235A2A-E12A-4615-98A6-5ED44947FF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EF59881E-57DA-430D-9286-EF147864EC1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7FD9B6E4-1079-46B2-B95A-8FBC5B86CF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124" name="Zástupný symbol pro číslo snímku 3">
            <a:extLst>
              <a:ext uri="{FF2B5EF4-FFF2-40B4-BE49-F238E27FC236}">
                <a16:creationId xmlns:a16="http://schemas.microsoft.com/office/drawing/2014/main" id="{420FBB13-13EF-4E67-AB3A-3275C7F744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FFED5D-7249-497B-A6BB-C3283A3A89B6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>
            <a:extLst>
              <a:ext uri="{FF2B5EF4-FFF2-40B4-BE49-F238E27FC236}">
                <a16:creationId xmlns:a16="http://schemas.microsoft.com/office/drawing/2014/main" id="{61E6BD4D-8695-496C-B117-7E1BDA018E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>
            <a:extLst>
              <a:ext uri="{FF2B5EF4-FFF2-40B4-BE49-F238E27FC236}">
                <a16:creationId xmlns:a16="http://schemas.microsoft.com/office/drawing/2014/main" id="{FC795F96-8DA4-4DCD-9241-6677AF99C0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3556" name="Zástupný symbol pro číslo snímku 3">
            <a:extLst>
              <a:ext uri="{FF2B5EF4-FFF2-40B4-BE49-F238E27FC236}">
                <a16:creationId xmlns:a16="http://schemas.microsoft.com/office/drawing/2014/main" id="{2B599DD4-11F1-42A0-AF2D-D1E94935625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C4AF775-65F1-478C-8ED7-C6881814C87C}" type="slidenum">
              <a:rPr lang="cs-CZ" altLang="cs-CZ"/>
              <a:pPr algn="r" eaLnBrk="1" hangingPunct="1">
                <a:spcBef>
                  <a:spcPct val="0"/>
                </a:spcBef>
              </a:pPr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>
            <a:extLst>
              <a:ext uri="{FF2B5EF4-FFF2-40B4-BE49-F238E27FC236}">
                <a16:creationId xmlns:a16="http://schemas.microsoft.com/office/drawing/2014/main" id="{82A4BE49-98BD-4193-8E8A-F684C3C882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>
            <a:extLst>
              <a:ext uri="{FF2B5EF4-FFF2-40B4-BE49-F238E27FC236}">
                <a16:creationId xmlns:a16="http://schemas.microsoft.com/office/drawing/2014/main" id="{ADBD5290-AD35-4AA7-9DC4-6F37854B57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5604" name="Zástupný symbol pro číslo snímku 3">
            <a:extLst>
              <a:ext uri="{FF2B5EF4-FFF2-40B4-BE49-F238E27FC236}">
                <a16:creationId xmlns:a16="http://schemas.microsoft.com/office/drawing/2014/main" id="{241A7173-CB5E-4C43-BC61-D5F984A7C74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2856CE8-86FF-4B13-9278-46997F86B33B}" type="slidenum">
              <a:rPr lang="cs-CZ" altLang="cs-CZ"/>
              <a:pPr algn="r" eaLnBrk="1" hangingPunct="1">
                <a:spcBef>
                  <a:spcPct val="0"/>
                </a:spcBef>
              </a:pPr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>
            <a:extLst>
              <a:ext uri="{FF2B5EF4-FFF2-40B4-BE49-F238E27FC236}">
                <a16:creationId xmlns:a16="http://schemas.microsoft.com/office/drawing/2014/main" id="{9682A1EA-AB53-4513-A054-0EEA952926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>
            <a:extLst>
              <a:ext uri="{FF2B5EF4-FFF2-40B4-BE49-F238E27FC236}">
                <a16:creationId xmlns:a16="http://schemas.microsoft.com/office/drawing/2014/main" id="{8230E34E-1DB3-447A-93D2-B723F773AA1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7652" name="Zástupný symbol pro číslo snímku 3">
            <a:extLst>
              <a:ext uri="{FF2B5EF4-FFF2-40B4-BE49-F238E27FC236}">
                <a16:creationId xmlns:a16="http://schemas.microsoft.com/office/drawing/2014/main" id="{DEF2D745-5794-4F56-A98C-3C9F3CB364E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0BBA23A-4A5A-41E9-BF94-B144CC66224B}" type="slidenum">
              <a:rPr lang="cs-CZ" altLang="cs-CZ"/>
              <a:pPr algn="r" eaLnBrk="1" hangingPunct="1">
                <a:spcBef>
                  <a:spcPct val="0"/>
                </a:spcBef>
              </a:pPr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>
            <a:extLst>
              <a:ext uri="{FF2B5EF4-FFF2-40B4-BE49-F238E27FC236}">
                <a16:creationId xmlns:a16="http://schemas.microsoft.com/office/drawing/2014/main" id="{D3EC33E9-CE86-438B-9F95-D558805BC6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>
            <a:extLst>
              <a:ext uri="{FF2B5EF4-FFF2-40B4-BE49-F238E27FC236}">
                <a16:creationId xmlns:a16="http://schemas.microsoft.com/office/drawing/2014/main" id="{C4AF73DF-34AD-4C2A-9D30-FF8CED9F13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9700" name="Zástupný symbol pro číslo snímku 3">
            <a:extLst>
              <a:ext uri="{FF2B5EF4-FFF2-40B4-BE49-F238E27FC236}">
                <a16:creationId xmlns:a16="http://schemas.microsoft.com/office/drawing/2014/main" id="{EDEDA96A-E9E6-4FA8-8136-75BD06B6888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3F39A27-84F1-48FD-8C86-44C71D1F5C79}" type="slidenum">
              <a:rPr lang="cs-CZ" altLang="cs-CZ"/>
              <a:pPr algn="r" eaLnBrk="1" hangingPunct="1">
                <a:spcBef>
                  <a:spcPct val="0"/>
                </a:spcBef>
              </a:pPr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>
            <a:extLst>
              <a:ext uri="{FF2B5EF4-FFF2-40B4-BE49-F238E27FC236}">
                <a16:creationId xmlns:a16="http://schemas.microsoft.com/office/drawing/2014/main" id="{C2D0AC47-6C85-4E7C-B230-0990D7C66E4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>
            <a:extLst>
              <a:ext uri="{FF2B5EF4-FFF2-40B4-BE49-F238E27FC236}">
                <a16:creationId xmlns:a16="http://schemas.microsoft.com/office/drawing/2014/main" id="{6E3BADC6-2329-4DE0-9F8C-A840B3FCD0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4197A1F3-5160-4CE5-9420-1DD4D80090C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8299DEB-6C3D-49E0-89FB-128462263596}" type="slidenum">
              <a:rPr lang="cs-CZ" altLang="cs-CZ"/>
              <a:pPr algn="r" eaLnBrk="1" hangingPunct="1">
                <a:spcBef>
                  <a:spcPct val="0"/>
                </a:spcBef>
              </a:pPr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>
            <a:extLst>
              <a:ext uri="{FF2B5EF4-FFF2-40B4-BE49-F238E27FC236}">
                <a16:creationId xmlns:a16="http://schemas.microsoft.com/office/drawing/2014/main" id="{EA43F055-5436-4CB5-B0FF-692C858E0E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>
            <a:extLst>
              <a:ext uri="{FF2B5EF4-FFF2-40B4-BE49-F238E27FC236}">
                <a16:creationId xmlns:a16="http://schemas.microsoft.com/office/drawing/2014/main" id="{E3D20A4D-3868-4C34-8900-69B4AC3D17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33796" name="Zástupný symbol pro číslo snímku 3">
            <a:extLst>
              <a:ext uri="{FF2B5EF4-FFF2-40B4-BE49-F238E27FC236}">
                <a16:creationId xmlns:a16="http://schemas.microsoft.com/office/drawing/2014/main" id="{CFDEE444-AD57-4EB7-8BEE-842BC54521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C2CA27E-11F6-45E9-A467-3E7DFB29806B}" type="slidenum">
              <a:rPr lang="cs-CZ" altLang="cs-CZ"/>
              <a:pPr algn="r" eaLnBrk="1" hangingPunct="1">
                <a:spcBef>
                  <a:spcPct val="0"/>
                </a:spcBef>
              </a:pPr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>
            <a:extLst>
              <a:ext uri="{FF2B5EF4-FFF2-40B4-BE49-F238E27FC236}">
                <a16:creationId xmlns:a16="http://schemas.microsoft.com/office/drawing/2014/main" id="{3B30457C-15FF-4315-BD9B-65F240DA4D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>
            <a:extLst>
              <a:ext uri="{FF2B5EF4-FFF2-40B4-BE49-F238E27FC236}">
                <a16:creationId xmlns:a16="http://schemas.microsoft.com/office/drawing/2014/main" id="{B4DA258D-B9C5-4A33-8809-75572AD371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7172" name="Zástupný symbol pro číslo snímku 3">
            <a:extLst>
              <a:ext uri="{FF2B5EF4-FFF2-40B4-BE49-F238E27FC236}">
                <a16:creationId xmlns:a16="http://schemas.microsoft.com/office/drawing/2014/main" id="{01118E40-E77C-4176-844A-DC0AC725053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D9097F7-C5E0-4553-B8F5-28BD4D0F9A8D}" type="slidenum">
              <a:rPr lang="cs-CZ" altLang="cs-CZ"/>
              <a:pPr algn="r" eaLnBrk="1" hangingPunct="1"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>
            <a:extLst>
              <a:ext uri="{FF2B5EF4-FFF2-40B4-BE49-F238E27FC236}">
                <a16:creationId xmlns:a16="http://schemas.microsoft.com/office/drawing/2014/main" id="{0E3327FE-40DD-4670-95A8-726E59614F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>
            <a:extLst>
              <a:ext uri="{FF2B5EF4-FFF2-40B4-BE49-F238E27FC236}">
                <a16:creationId xmlns:a16="http://schemas.microsoft.com/office/drawing/2014/main" id="{DE1DF43B-E20F-41CF-8A4E-8CFC9918182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9220" name="Zástupný symbol pro číslo snímku 3">
            <a:extLst>
              <a:ext uri="{FF2B5EF4-FFF2-40B4-BE49-F238E27FC236}">
                <a16:creationId xmlns:a16="http://schemas.microsoft.com/office/drawing/2014/main" id="{47181CD4-71A3-488F-8D5D-7C1F7A32D3F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0D43B32-9912-47F8-AEC0-81C393DD5EB0}" type="slidenum">
              <a:rPr lang="cs-CZ" altLang="cs-CZ"/>
              <a:pPr algn="r" eaLnBrk="1" hangingPunct="1"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>
            <a:extLst>
              <a:ext uri="{FF2B5EF4-FFF2-40B4-BE49-F238E27FC236}">
                <a16:creationId xmlns:a16="http://schemas.microsoft.com/office/drawing/2014/main" id="{E50E8F13-06BD-45FF-8C71-7B6B217B585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>
            <a:extLst>
              <a:ext uri="{FF2B5EF4-FFF2-40B4-BE49-F238E27FC236}">
                <a16:creationId xmlns:a16="http://schemas.microsoft.com/office/drawing/2014/main" id="{D7E4D3CE-8CF4-4194-BF45-6EF004C6F6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B7470B49-0372-499E-A1AD-39BECF59F7F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50C46EB-47F3-4123-9C36-370A271B0310}" type="slidenum">
              <a:rPr lang="cs-CZ" altLang="cs-CZ"/>
              <a:pPr algn="r" eaLnBrk="1" hangingPunct="1">
                <a:spcBef>
                  <a:spcPct val="0"/>
                </a:spcBef>
              </a:pPr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>
            <a:extLst>
              <a:ext uri="{FF2B5EF4-FFF2-40B4-BE49-F238E27FC236}">
                <a16:creationId xmlns:a16="http://schemas.microsoft.com/office/drawing/2014/main" id="{52CE9463-90D2-4512-8F33-3D3A85DFF9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>
            <a:extLst>
              <a:ext uri="{FF2B5EF4-FFF2-40B4-BE49-F238E27FC236}">
                <a16:creationId xmlns:a16="http://schemas.microsoft.com/office/drawing/2014/main" id="{E7F252F1-80B7-4B34-8F96-A0E1D175E8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3316" name="Zástupný symbol pro číslo snímku 3">
            <a:extLst>
              <a:ext uri="{FF2B5EF4-FFF2-40B4-BE49-F238E27FC236}">
                <a16:creationId xmlns:a16="http://schemas.microsoft.com/office/drawing/2014/main" id="{16B34FBB-AC52-4334-8CB1-93DE46E65B2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F08D782-787F-49AE-8A35-4FE1ED4F6B5F}" type="slidenum">
              <a:rPr lang="cs-CZ" altLang="cs-CZ"/>
              <a:pPr algn="r" eaLnBrk="1" hangingPunct="1"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2DB73564-6DD3-486B-B293-C66F1FE9A4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067EADF2-D957-4167-B40E-A60A4DB5A2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2E2BF68F-C79B-446B-B85F-3568FE9FB25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B4CDE82-4E26-437C-931C-74FDDF38D919}" type="slidenum">
              <a:rPr lang="cs-CZ" altLang="cs-CZ"/>
              <a:pPr algn="r" eaLnBrk="1" hangingPunct="1">
                <a:spcBef>
                  <a:spcPct val="0"/>
                </a:spcBef>
              </a:pPr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>
            <a:extLst>
              <a:ext uri="{FF2B5EF4-FFF2-40B4-BE49-F238E27FC236}">
                <a16:creationId xmlns:a16="http://schemas.microsoft.com/office/drawing/2014/main" id="{8A81248E-A902-442C-8FEB-094E54BC273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>
            <a:extLst>
              <a:ext uri="{FF2B5EF4-FFF2-40B4-BE49-F238E27FC236}">
                <a16:creationId xmlns:a16="http://schemas.microsoft.com/office/drawing/2014/main" id="{70A35D5C-EA06-4D44-BAB6-C91476AB00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7412" name="Zástupný symbol pro číslo snímku 3">
            <a:extLst>
              <a:ext uri="{FF2B5EF4-FFF2-40B4-BE49-F238E27FC236}">
                <a16:creationId xmlns:a16="http://schemas.microsoft.com/office/drawing/2014/main" id="{2640FCA4-6E20-4F4F-864A-80C21F2C3C7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68EAF11-6747-4B22-BF92-2BFB3541FC98}" type="slidenum">
              <a:rPr lang="cs-CZ" altLang="cs-CZ"/>
              <a:pPr algn="r" eaLnBrk="1" hangingPunct="1">
                <a:spcBef>
                  <a:spcPct val="0"/>
                </a:spcBef>
              </a:pPr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>
            <a:extLst>
              <a:ext uri="{FF2B5EF4-FFF2-40B4-BE49-F238E27FC236}">
                <a16:creationId xmlns:a16="http://schemas.microsoft.com/office/drawing/2014/main" id="{19B165CF-741B-4837-9DC4-121CA983C9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>
            <a:extLst>
              <a:ext uri="{FF2B5EF4-FFF2-40B4-BE49-F238E27FC236}">
                <a16:creationId xmlns:a16="http://schemas.microsoft.com/office/drawing/2014/main" id="{FD2C5B59-19CA-41D9-BDEE-53007A056C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9460" name="Zástupný symbol pro číslo snímku 3">
            <a:extLst>
              <a:ext uri="{FF2B5EF4-FFF2-40B4-BE49-F238E27FC236}">
                <a16:creationId xmlns:a16="http://schemas.microsoft.com/office/drawing/2014/main" id="{D62C766F-3AEF-4248-8908-1023DDFE180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CE4DEAE-F6D4-4A13-B230-DB332967B920}" type="slidenum">
              <a:rPr lang="cs-CZ" altLang="cs-CZ"/>
              <a:pPr algn="r" eaLnBrk="1" hangingPunct="1">
                <a:spcBef>
                  <a:spcPct val="0"/>
                </a:spcBef>
              </a:pPr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>
            <a:extLst>
              <a:ext uri="{FF2B5EF4-FFF2-40B4-BE49-F238E27FC236}">
                <a16:creationId xmlns:a16="http://schemas.microsoft.com/office/drawing/2014/main" id="{EC6B092D-6AF9-4651-BF50-755735AE9B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>
            <a:extLst>
              <a:ext uri="{FF2B5EF4-FFF2-40B4-BE49-F238E27FC236}">
                <a16:creationId xmlns:a16="http://schemas.microsoft.com/office/drawing/2014/main" id="{E084BF05-DDA6-454D-BB50-F2DC4B8705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>
            <a:extLst>
              <a:ext uri="{FF2B5EF4-FFF2-40B4-BE49-F238E27FC236}">
                <a16:creationId xmlns:a16="http://schemas.microsoft.com/office/drawing/2014/main" id="{4E13EE92-D095-4B3A-80DC-3AE418B0DE7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F3D71AA-D420-447C-8444-065BC856EA61}" type="slidenum">
              <a:rPr lang="cs-CZ" altLang="cs-CZ"/>
              <a:pPr algn="r" eaLnBrk="1" hangingPunct="1">
                <a:spcBef>
                  <a:spcPct val="0"/>
                </a:spcBef>
              </a:pPr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B3CC8F71-C72A-49D4-A620-E475B08E32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973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7836B47A-1E0F-494C-842C-B80638E558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191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73201D2F-09DD-4B7D-8E6F-148C9C2AD5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450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9F582608-DB9B-49DB-B26E-0716BC4D2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580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E67778AE-07A0-41D5-BE81-CBFBDCAB5E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42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2C4710-2B31-4373-8715-39B4D27D2B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32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1A7AEF00-3127-4D4C-8C33-C17198F831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518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46D8F45A-E3AB-4214-962E-445DAB8F2D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827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4">
            <a:extLst>
              <a:ext uri="{FF2B5EF4-FFF2-40B4-BE49-F238E27FC236}">
                <a16:creationId xmlns:a16="http://schemas.microsoft.com/office/drawing/2014/main" id="{1B1206F8-C3C8-4BE9-804A-1F77AC515A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29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AB4787-3174-4474-820A-DBCBED5DE0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19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86C57F-1738-4CEB-9EA6-DDE7575FC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85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FFFF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C5C6B394-851F-4609-AF3B-78F664D1209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0746E919-7EFE-408A-819A-974069BE32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D75A58-6076-4521-B5B6-E178F9EBF1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113" y="6381750"/>
            <a:ext cx="74882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A44DDC2-ACBC-4914-8EDD-4D1C0966CB5E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>
                <a:solidFill>
                  <a:srgbClr val="000000"/>
                </a:solidFill>
                <a:latin typeface="Calibri" pitchFamily="34" charset="0"/>
              </a:rPr>
              <a:t>Typografie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8FE9362-D0D4-4523-9772-AEE6DA36D801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Typografie na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6A850EF-2D0F-4359-BE91-C484DCDDB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Vysvětlení pojmu typografie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BA00916-005A-441C-B0C1-D98230100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05725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soubor pravidel, jak sázet text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pravidla o tom, jak má textový obsah vypadat, aby byl dobře čitelný, snadno se v něm orientovalo a aby působil esteticky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náš rukopis dokáže skrýt spoustu typografických chyb, počítač ovšem neskryje žádnou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typografická pravidla by měl znát každý, kdo se pouští do tvorby webu či zveřejňování jakýchkoliv článků na internetu </a:t>
            </a: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CD99C9D0-1042-436E-AD91-F45E14D14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229225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752B2598-5576-4534-B65C-F78B21DA5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329238"/>
            <a:ext cx="74787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slyšel jsi někdy o typografii?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Do jaké doby spadají počátky typografie? S jakou osobou je to spojeno?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CA0C7E9D-11C3-482F-834C-58CD997EB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9" name="Obdélník 1">
            <a:extLst>
              <a:ext uri="{FF2B5EF4-FFF2-40B4-BE49-F238E27FC236}">
                <a16:creationId xmlns:a16="http://schemas.microsoft.com/office/drawing/2014/main" id="{13FC5DE8-0E97-465D-AD1E-FF365414C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6156325"/>
            <a:ext cx="7094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Arial" panose="020B0604020202020204" pitchFamily="34" charset="0"/>
              </a:rPr>
              <a:t>Bylo to v roce 1455, kdy Johannes Gutenberg vynalezl knihtisk.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536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AD3C35E-6D03-40EF-96F3-50684DC66A05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Časové údaje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C2E12CD-079D-4C6C-94E8-B3EB0D37E911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Typografie na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63147BD-5122-4380-A339-FD0C71499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Časové údaje</a:t>
            </a:r>
            <a:endParaRPr lang="cs-CZ" altLang="cs-CZ" sz="2400">
              <a:latin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EBD4885-6B29-4C9A-ABF2-2B7A5D9CD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983537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při psaní kalendářních dat, mezi den a měsíc i mezi měsíc a rok, umístíme </a:t>
            </a:r>
            <a:r>
              <a:rPr lang="cs-CZ" sz="2000" dirty="0" err="1"/>
              <a:t>nezalomitelnou</a:t>
            </a:r>
            <a:r>
              <a:rPr lang="cs-CZ" sz="2000" dirty="0"/>
              <a:t> mezeru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rok můžeme zkrátit na poslední dvě číslice tehdy, jedná-li se o dva letopočty spojené pomlčkou či lomítkem 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hodiny a minuty od sebe oddělujeme tečkou, minuty a sekundy dvojtečkou, sekundy a setiny sekund desetinnou čárkou, přičemž mezery se kolem těchto oddělovačů nepíšou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časovou jednotku píšeme za číselné údaje s </a:t>
            </a:r>
            <a:r>
              <a:rPr lang="cs-CZ" sz="2000" dirty="0" err="1"/>
              <a:t>nezalomitelnou</a:t>
            </a:r>
            <a:r>
              <a:rPr lang="cs-CZ" sz="2000" dirty="0"/>
              <a:t> mezerou</a:t>
            </a:r>
          </a:p>
          <a:p>
            <a:pPr marL="0" indent="0" eaLnBrk="1" hangingPunct="1">
              <a:defRPr/>
            </a:pPr>
            <a:endParaRPr lang="cs-CZ" sz="1200" dirty="0"/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využití časových údajů:</a:t>
            </a:r>
          </a:p>
          <a:p>
            <a:pPr>
              <a:defRPr/>
            </a:pPr>
            <a:r>
              <a:rPr lang="cs-CZ" sz="2000" dirty="0"/>
              <a:t>		- změny v </a:t>
            </a:r>
            <a:r>
              <a:rPr lang="cs-CZ" sz="2000"/>
              <a:t>letech 2022–2023 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		- narodila se 18. 9</a:t>
            </a:r>
            <a:r>
              <a:rPr lang="cs-CZ" sz="2000"/>
              <a:t>. 2024 </a:t>
            </a:r>
            <a:r>
              <a:rPr lang="cs-CZ" sz="2000" dirty="0"/>
              <a:t>(18. </a:t>
            </a:r>
            <a:r>
              <a:rPr lang="cs-CZ" sz="2000"/>
              <a:t>září 2024)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		- 13.30 hod.	2 h 30 min	3:15,23 min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73C3B3DB-E75E-4449-970B-E28F1DA06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57DB00F-9319-4547-A316-75F13D2D9089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Uvozovky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EC82D7-4B6F-48EF-A81C-510648EB8EC3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Typografie na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83C616C-C98C-4E4F-B8C5-EF9A226DF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Uvozovky</a:t>
            </a:r>
            <a:endParaRPr lang="cs-CZ" altLang="cs-CZ" sz="2400">
              <a:latin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943CAD4-62C4-41F0-A979-6248771DB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0938"/>
            <a:ext cx="7983537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velkým nešvarem jsou klávesnicové uvozovky (" ")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v češtině se ale píší dvojité uvozovky, dolní otevírací („), horní uzavírací (“)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při vnoření se používají uvozovky jednoduché (‚  ‘)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dvojité uvozovky vytvoříme stiskem klávesy „Shift“ a současně klávesy pro uvozovky (vedle písmene „L“)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jednoduché uvozovky otevírací vytvoříme stiskem klávesy pro čárku (nachází se vedle klávesy s písmenem „M“), uzavírací potom stiskem klávesy, kde se nachází současně vykřičník (druhá klávesa zprava od písmene „L“) – v tomto případě je nutné si českou klávesnici přepnout na anglickou a to pomocí klávesové zkratky „Alt“ + „Shift“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využití uvozovek v praxi: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„Slyšel jsem, jak říkáš: ‚Pojď dál!‘, a skutečně jsem šel.“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2000">
              <a:latin typeface="Arial" panose="020B0604020202020204" pitchFamily="34" charset="0"/>
            </a:endParaRP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F114CCE6-736F-4A65-9E6E-3A4B495AF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976908E-D829-4E7B-9DAB-2A92E3D28600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Tři tečky a krát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C86D802-8AF3-43A2-97AE-CCCAF0DD4700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Typografie na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EBD214F-D628-457B-BADF-167B97E49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Tři tečky (opravdu jen tři)</a:t>
            </a:r>
            <a:endParaRPr lang="cs-CZ" altLang="cs-CZ" sz="2400">
              <a:latin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A21B5DA-A309-4C54-9FC7-E6E06635E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98353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v textu se může vyskytnout buď jen jedna tečka, nebo tečky tři (jako jeden znak)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ostatní kombinace (2, 4 a více) nejsou správné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tři tečky lze vytvořit klávesovou zkratkou „Alt“ + „0133“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089C8274-9EE9-4F18-9569-13626B9398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50612AC8-126B-4A94-8EF1-CAF2032D3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79900"/>
            <a:ext cx="8353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Krát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D2AF452-7BF7-4816-ACD9-5EDD6B688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157788"/>
            <a:ext cx="7983537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pro „krát” existuje speciální znak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často se chybně místo něj používá obyčejné malé „x”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„krát” je stejně široké jako vysoké a nesedí na spodní lince řádku, ale je nad ním, vertikálně zarovnané na střed řádku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můžeme ho vytvořit klávesovou zkratkou „Alt“ + „0215“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endParaRPr lang="cs-CZ" altLang="cs-CZ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1712189-81FE-44C9-85C7-198B001A5EE5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Závorky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02A78C5-8326-4B7C-84ED-24A5598C69F9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Typografie na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0FF1E7E-9A25-4A9E-9781-56000B810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Závorky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4926191-0FF3-484C-908F-DCCB53C44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77162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umísťují se do nich části textu, které jsou do věty volně vloženy a nejsou její přímou součástí 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používají se závorky oblé (), hranaté [] a výjimečně složené {}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dává-li se do závorek celá věta, sází se tečka uvnitř závorek, pokud je v závorce pouze část věty, sází se tečka až za závorku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endParaRPr lang="cs-CZ" sz="2000" dirty="0"/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využití závorek:</a:t>
            </a:r>
          </a:p>
          <a:p>
            <a:pPr marL="0" indent="0" eaLnBrk="1" hangingPunct="1">
              <a:defRPr/>
            </a:pPr>
            <a:r>
              <a:rPr lang="cs-CZ" sz="2000" dirty="0"/>
              <a:t>	- (Při tvorbě webu budu typografii vždy dodržovat.)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38D8A82A-157B-4F24-9CB5-7E3F0DDEE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63B1819-4371-4E64-893F-E3E0DA8BAD96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Písmo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916937E-F562-4780-8976-EC1CD3A77418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Typografie na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7B2FDE5-D92C-4C65-88A0-F9E1C177F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Volba písma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CEABF9E-1078-48C3-BC68-3E142F4B0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064500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knižní písmo je takové, které má pro čtenáře tu nejlepší čitelnost – nazývá se písmem proporcionálním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strojopisné písmo je takové, které navozuje dojem textu psaného psacím strojem – nazývá se písmem neproporcionálním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příklad stejné věty napsané písmem knižním (první řádek) a strojopisným (druhý řádek):</a:t>
            </a:r>
          </a:p>
          <a:p>
            <a:pPr>
              <a:defRPr/>
            </a:pPr>
            <a:r>
              <a:rPr lang="cs-CZ" sz="2000" dirty="0"/>
              <a:t>		- </a:t>
            </a:r>
            <a:r>
              <a:rPr lang="cs-CZ" sz="2000" dirty="0">
                <a:latin typeface="Georgia" pitchFamily="18" charset="0"/>
              </a:rPr>
              <a:t>Typografie je komplikovaná.</a:t>
            </a:r>
          </a:p>
          <a:p>
            <a:pPr>
              <a:defRPr/>
            </a:pPr>
            <a:r>
              <a:rPr lang="cs-CZ" sz="2000" dirty="0"/>
              <a:t>		- </a:t>
            </a:r>
            <a:r>
              <a:rPr lang="cs-CZ" sz="2000" dirty="0">
                <a:latin typeface="Lucida Console" pitchFamily="49" charset="0"/>
              </a:rPr>
              <a:t>Typografie je komplikovaná.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další dělení je na patkové a bezpatkové písmo, např.</a:t>
            </a:r>
          </a:p>
          <a:p>
            <a:pPr marL="0" indent="0" eaLnBrk="1" hangingPunct="1">
              <a:defRPr/>
            </a:pPr>
            <a:r>
              <a:rPr lang="cs-CZ" sz="2000" dirty="0"/>
              <a:t>	- </a:t>
            </a:r>
            <a:r>
              <a:rPr lang="cs-CZ" sz="2100" dirty="0">
                <a:latin typeface="Times New Roman" pitchFamily="18" charset="0"/>
                <a:cs typeface="Times New Roman" pitchFamily="18" charset="0"/>
              </a:rPr>
              <a:t>Tolik, kolik víš teď, budeš vědět i večer.</a:t>
            </a:r>
          </a:p>
          <a:p>
            <a:pPr>
              <a:defRPr/>
            </a:pPr>
            <a:r>
              <a:rPr lang="cs-CZ" sz="2000" dirty="0">
                <a:latin typeface="Lucida Console" pitchFamily="49" charset="0"/>
              </a:rPr>
              <a:t>		</a:t>
            </a:r>
            <a:r>
              <a:rPr lang="cs-CZ" sz="2000" dirty="0"/>
              <a:t>- Tolik, kolik víš teď, budeš vědět i večer.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2F33A129-64EA-4463-8422-070783F96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BEFC8B1-BE67-4BD6-8BCB-8446B31B8734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Fonty pro web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2B2B01B-965C-496B-9412-3BD54F9FA91D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Typografie na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84F1185-8CF6-4A61-A278-51ADB1BC2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Fonty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9AE3050-3D76-4298-89B2-3FF7187B8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0645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ne každý námi vybraný font, se na internetu objeví ve všech prohlížečích správně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pokud ale zvolíme některý z níže vypsaných fontů, můžeme si být téměř jisti, že se na webu zobrazí správně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bezpatková písma: Arial, Calibri, Tahoma a Verdana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patková písma: </a:t>
            </a:r>
            <a:r>
              <a:rPr lang="cs-CZ" alt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a Georgia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použití jiných fontů na webu přináší riziko, že se některým návštěvníkům nezobrazí písmo tak, jak bychom si přáli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91A61E36-AAD3-405D-B686-CB03E206F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6CD2EB95-E86B-4D38-9C36-128D0F4F85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876925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8F83E810-5646-40CE-B759-F01DB88A3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905500"/>
            <a:ext cx="7478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vyzkoušej zápis jakékoliv věty formou výše uvedených fontů v textovém editoru.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C144B9B-EED8-43AB-BAAE-AB80A355DEF0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>
                <a:solidFill>
                  <a:srgbClr val="000000"/>
                </a:solidFill>
                <a:latin typeface="Calibri" pitchFamily="34" charset="0"/>
              </a:rPr>
              <a:t>Mezera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A78AB4F-1039-4D2E-BAB4-92D143FCC00B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Typografie na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0811096-474F-4CB9-AB11-0522ED148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Kde psát mezeru?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80091C9-DD16-4CAD-9ADA-A8E93CA72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0572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v typografii i v HTML se nejčastěji používají tři druhy mezer: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 b="1">
                <a:latin typeface="Arial" panose="020B0604020202020204" pitchFamily="34" charset="0"/>
              </a:rPr>
              <a:t>běžná mezera</a:t>
            </a:r>
            <a:r>
              <a:rPr lang="cs-CZ" altLang="cs-CZ" sz="2000">
                <a:latin typeface="Arial" panose="020B0604020202020204" pitchFamily="34" charset="0"/>
              </a:rPr>
              <a:t> se píše mezi slovy a po interpunkčním znaménku 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 b="1">
                <a:latin typeface="Arial" panose="020B0604020202020204" pitchFamily="34" charset="0"/>
              </a:rPr>
              <a:t>zúžená mezera</a:t>
            </a:r>
            <a:r>
              <a:rPr lang="cs-CZ" altLang="cs-CZ" sz="2000">
                <a:latin typeface="Arial" panose="020B0604020202020204" pitchFamily="34" charset="0"/>
              </a:rPr>
              <a:t> se chová stejně jako nezalomitelná, jen je užší  (oddělování tisíců, mezery v telefonním čísle apod.), můžeme ji nahrazovat mezerou nezalomitelnou 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 b="1">
                <a:latin typeface="Arial" panose="020B0604020202020204" pitchFamily="34" charset="0"/>
              </a:rPr>
              <a:t>nezalomitelnou mezeru</a:t>
            </a:r>
            <a:r>
              <a:rPr lang="cs-CZ" altLang="cs-CZ" sz="2000">
                <a:latin typeface="Arial" panose="020B0604020202020204" pitchFamily="34" charset="0"/>
              </a:rPr>
              <a:t> (tvrdou mezeru) píšeme tam, kde nesmí dojít k řádkovému zlomu, tj. hlavně po jednopísmenných spojkách a předložkách (s, z, k, v, o, u, i, pouze malé „a“ je přípustná výjimka) 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5180AB57-EF7B-4E1F-8968-370ACF99B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EE729578-3F03-4617-9951-6CA57326D1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632450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1008196B-F38B-4036-BC41-1C4246CA4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661025"/>
            <a:ext cx="74787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víš, jak se vkládá v textových editorech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a nezalomitelná mezera?</a:t>
            </a:r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BF0F07BD-FC22-49CA-985F-B446581CC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538" y="6315075"/>
            <a:ext cx="48736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Arial" panose="020B0604020202020204" pitchFamily="34" charset="0"/>
              </a:rPr>
              <a:t>Kombinací kláves „</a:t>
            </a:r>
            <a:r>
              <a:rPr lang="cs-CZ" altLang="cs-CZ" sz="1800" b="1">
                <a:solidFill>
                  <a:srgbClr val="FF0000"/>
                </a:solidFill>
                <a:latin typeface="Arial" panose="020B0604020202020204" pitchFamily="34" charset="0"/>
              </a:rPr>
              <a:t>Ctrl + Shift + mezerník</a:t>
            </a:r>
            <a:r>
              <a:rPr lang="cs-CZ" altLang="cs-CZ" sz="1800">
                <a:solidFill>
                  <a:srgbClr val="FF0000"/>
                </a:solidFill>
                <a:latin typeface="Arial" panose="020B0604020202020204" pitchFamily="34" charset="0"/>
              </a:rPr>
              <a:t>“.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639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6E8E402-DBE0-4A10-B7DA-1E40CCE1FC3A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>
                <a:solidFill>
                  <a:srgbClr val="000000"/>
                </a:solidFill>
                <a:latin typeface="Calibri" pitchFamily="34" charset="0"/>
              </a:rPr>
              <a:t>Mezera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57ACC3C-BFA7-4513-ACC2-745673F042B4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Typografie na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16D562A-9746-4D6A-A6FC-552A21365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Nejčastější příklady s mezerou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5CA5F63-637A-4982-92D5-8455F3082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05725" cy="409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 b="1">
                <a:latin typeface="Arial" panose="020B0604020202020204" pitchFamily="34" charset="0"/>
              </a:rPr>
              <a:t>mezeru budeme psát: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mezi iniciálu křestního jména a příjmení: P. Novák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mezi titul a jméno: Mgr. P. Novák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mezi hodnotu veličiny a její jednotku: 10 kg, 5 °C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mezi číslo a podstatné jméno: 31 let, 21 %, 7 kilometrů  	  ale </a:t>
            </a:r>
            <a:r>
              <a:rPr lang="cs-CZ" altLang="cs-CZ" sz="2000" b="1">
                <a:latin typeface="Arial" panose="020B0604020202020204" pitchFamily="34" charset="0"/>
              </a:rPr>
              <a:t>POZOR!</a:t>
            </a:r>
            <a:r>
              <a:rPr lang="cs-CZ" altLang="cs-CZ" sz="2000">
                <a:latin typeface="Arial" panose="020B0604020202020204" pitchFamily="34" charset="0"/>
              </a:rPr>
              <a:t> mezi číslem a přídavným jménem mezera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  není: 31letý, 21% (21procentní), 7km (7kilometrový)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v datech uváděných číslicemi: 26. 2. 2025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jako oddělovač tisíců: 50 000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mezi částku a označení měny: 250 Kč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ve zkratkách: v. r.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u poměrů: 1 : 3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v matematických výrazech: 7 + 21 = 28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FE28E2E3-F879-4568-8E59-C3FC8FA892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0BE0450-706C-4612-9D7A-30D31A6DAE7E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>
                <a:solidFill>
                  <a:srgbClr val="000000"/>
                </a:solidFill>
                <a:latin typeface="Calibri" pitchFamily="34" charset="0"/>
              </a:rPr>
              <a:t>Mezera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CFBBD74-7214-49F6-BF9B-95D380FB7862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Typografie na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5FDC3E7-635F-410B-B7E3-8D274CBC4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Nejčastější příklady bez mezery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5240FAA-93D4-4F31-9C8F-A32EF427F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983537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 b="1">
                <a:latin typeface="Arial" panose="020B0604020202020204" pitchFamily="34" charset="0"/>
              </a:rPr>
              <a:t>mezeru nebudeme psát: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u sportovních výsledků: Slavia Praha–Zbrojovka Brno 0:0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je-li jednotka ve funkci přídavného jména: 100W žárovka,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  12° pivo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při uvádění velikosti úhlu: 180°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okolo lomítek: km/h, 2024/2025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za desetinnou čárkou: 21,7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u násobků: 18krát, 18násobně, 18×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u časů: 7–14 hod.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6FBDCAEC-FC52-421E-95E3-C8B4379DD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8DAD3E8-9737-40AA-806E-10A097D34D24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Interpunkce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C86FE22-D541-491F-B232-51AAC64AEAB7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Typografie na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7DD073E-818E-400D-9990-6AA581D24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Větná interpunkce</a:t>
            </a:r>
            <a:endParaRPr lang="cs-CZ" altLang="cs-CZ" sz="2400">
              <a:latin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9D4B220-102A-48E6-B6BA-7F954FAAD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983537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před čárkou, tečkou, dvojtečkou, středníkem, vykřičníkem a otazníkem nepíšeme mezeru, za touto interpunkcí pak ano (výjimku představují shluky jako tečka-čárka a tečka-závorka atd.), kde mezery nepíšeme uvnitř shluku, ale až za ním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v textových editorech se často stává, že vlivem nevhodně zvoleného zobrazení na monitoru vypadá tečka nebo čárka příliš těsně přisazená k předchozímu slovu a někteří uživatelé tuto situaci řeší vložením další mezery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tisk je ale na rozdíl od zobrazení na monitoru prováděn odlišnými prostředky a z toho důvodu je výsledek chybný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7CBD50DD-6B6F-4B76-881B-E08151D23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F3D4EED-D9A2-41BC-90CF-C617D2C6CFDB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Spojovník, minus, pomlčka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D08ABD0-A40F-4E87-BC99-2952ECAFD29E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Typografie na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04D9E5D-6AF0-435A-8CC7-571A7FF8D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000000"/>
                </a:solidFill>
                <a:latin typeface="Arial" panose="020B0604020202020204" pitchFamily="34" charset="0"/>
              </a:rPr>
              <a:t>Spojovník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1F6C205-1405-4482-A2EA-BF5D8429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983537" cy="409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je znak (-), který nalezneme na klávesnici na klávese s otazníkem (nebo s procentem), anebo použijeme klávesové zkratky </a:t>
            </a:r>
          </a:p>
          <a:p>
            <a:pPr marL="0" indent="0" eaLnBrk="1" hangingPunct="1">
              <a:defRPr/>
            </a:pPr>
            <a:r>
              <a:rPr lang="cs-CZ" sz="2000" dirty="0"/>
              <a:t>     „ALT“ + „045“  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již podle samotného názvu je zřejmé, že spojuje části slov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nesází se kolem něj mezery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využití má také při dělení slov</a:t>
            </a:r>
          </a:p>
          <a:p>
            <a:pPr marL="0" indent="0" eaLnBrk="1" hangingPunct="1">
              <a:defRPr/>
            </a:pPr>
            <a:endParaRPr lang="cs-CZ" sz="2000" dirty="0"/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využití spojovníku </a:t>
            </a:r>
            <a:r>
              <a:rPr lang="cs-CZ" sz="2000"/>
              <a:t>v příkladech: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		- Praha 7-Troja </a:t>
            </a:r>
          </a:p>
          <a:p>
            <a:pPr>
              <a:defRPr/>
            </a:pPr>
            <a:r>
              <a:rPr lang="cs-CZ" sz="2000" dirty="0"/>
              <a:t>		- česko-anglický slovník </a:t>
            </a:r>
          </a:p>
          <a:p>
            <a:pPr>
              <a:defRPr/>
            </a:pPr>
            <a:r>
              <a:rPr lang="cs-CZ" sz="2000" dirty="0"/>
              <a:t>		- Frýdek-Místek </a:t>
            </a:r>
          </a:p>
          <a:p>
            <a:pPr>
              <a:defRPr/>
            </a:pPr>
            <a:r>
              <a:rPr lang="cs-CZ" sz="2000" dirty="0"/>
              <a:t>		- literárně-umělecký obor</a:t>
            </a:r>
          </a:p>
          <a:p>
            <a:pPr>
              <a:defRPr/>
            </a:pPr>
            <a:r>
              <a:rPr lang="cs-CZ" sz="2000" dirty="0"/>
              <a:t>		- u zvratné částice „</a:t>
            </a:r>
            <a:r>
              <a:rPr lang="cs-CZ" sz="2000" dirty="0" err="1"/>
              <a:t>li</a:t>
            </a:r>
            <a:r>
              <a:rPr lang="cs-CZ" sz="2000" dirty="0"/>
              <a:t>“: bude-li, chcete-li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07FC99FC-E609-4B19-82FB-138083270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2C8F28C-EDEE-4A06-BFE4-8DBF5B34728C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Spojovník, minus, pomlčka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954C735-DAC0-4C23-B8E7-078B435C9AFD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Typografie na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B9AEFBA-13B5-46C9-9D70-CB26A9B95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000000"/>
                </a:solidFill>
                <a:latin typeface="Arial" panose="020B0604020202020204" pitchFamily="34" charset="0"/>
              </a:rPr>
              <a:t>Minus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C1F13E8-A557-4BEC-9717-B30DDB292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983537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má čárku ve stejné výšce a stejné délky jako plus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píšeme ho buď přímo příslušným znakem na numerické klávesnici, nebo stejnou zkratkou jako spojovník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endParaRPr lang="cs-CZ" altLang="cs-CZ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využití minus: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v matematice píšeme vždy s mezerou (21 - 7 = 14)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při zápisu záporného čísla vždy bez mezery (-7 stupňů) 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489EAE72-FC1B-4001-9E15-2443654AC7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46E43C4-8DD3-4C35-A4C7-60B486A15045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Spojovník, minus, pomlčka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DB010EC-D2B7-4ADD-981A-F32C234B1C63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Typografie na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2975387-CA72-4427-BCEC-F7248425E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000000"/>
                </a:solidFill>
                <a:latin typeface="Arial" panose="020B0604020202020204" pitchFamily="34" charset="0"/>
              </a:rPr>
              <a:t>Pomlčka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8AD0C8D-E9C5-4EAF-8D45-3E2CD5BCE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983537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typografie zná dvě pomlčky:</a:t>
            </a:r>
          </a:p>
          <a:p>
            <a:pPr marL="0" indent="0" eaLnBrk="1" hangingPunct="1">
              <a:defRPr/>
            </a:pPr>
            <a:r>
              <a:rPr lang="cs-CZ" sz="2000" dirty="0"/>
              <a:t>	- </a:t>
            </a:r>
            <a:r>
              <a:rPr lang="cs-CZ" sz="2000" dirty="0" err="1"/>
              <a:t>půlčtverčíkovou</a:t>
            </a:r>
            <a:r>
              <a:rPr lang="cs-CZ" sz="2000" dirty="0"/>
              <a:t> (–) </a:t>
            </a:r>
          </a:p>
          <a:p>
            <a:pPr marL="0" indent="0" eaLnBrk="1" hangingPunct="1">
              <a:defRPr/>
            </a:pPr>
            <a:r>
              <a:rPr lang="cs-CZ" sz="2000" dirty="0"/>
              <a:t>	- čtverčíkovou (—)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pomlčka na rozdíl od spojovníku odděluje slova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 err="1"/>
              <a:t>půlčtverčíkovou</a:t>
            </a:r>
            <a:r>
              <a:rPr lang="cs-CZ" sz="2000" dirty="0"/>
              <a:t> pomlčku můžeme vytvořit klávesovou zkratkou </a:t>
            </a:r>
          </a:p>
          <a:p>
            <a:pPr>
              <a:defRPr/>
            </a:pPr>
            <a:r>
              <a:rPr lang="cs-CZ" sz="2000" dirty="0"/>
              <a:t>     „Alt“ + „0150“ a čtverčíkovou zkratkou „Alt“ + „0151</a:t>
            </a:r>
            <a:r>
              <a:rPr lang="cs-CZ" sz="2000"/>
              <a:t>“ </a:t>
            </a:r>
            <a:endParaRPr lang="cs-CZ" sz="2000" dirty="0"/>
          </a:p>
          <a:p>
            <a:pPr eaLnBrk="1" hangingPunct="1">
              <a:buFontTx/>
              <a:buBlip>
                <a:blip r:embed="rId3"/>
              </a:buBlip>
              <a:defRPr/>
            </a:pPr>
            <a:endParaRPr lang="cs-CZ" sz="2000" dirty="0"/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využití </a:t>
            </a:r>
            <a:r>
              <a:rPr lang="cs-CZ" sz="2000" dirty="0" err="1"/>
              <a:t>půlčtverčíkové</a:t>
            </a:r>
            <a:r>
              <a:rPr lang="cs-CZ" sz="2000" dirty="0"/>
              <a:t> pomlčky:</a:t>
            </a:r>
          </a:p>
          <a:p>
            <a:pPr>
              <a:defRPr/>
            </a:pPr>
            <a:r>
              <a:rPr lang="cs-CZ" sz="2000" dirty="0"/>
              <a:t>		- rozsah: 7–9 m</a:t>
            </a:r>
          </a:p>
          <a:p>
            <a:pPr>
              <a:defRPr/>
            </a:pPr>
            <a:r>
              <a:rPr lang="cs-CZ" sz="2000" dirty="0"/>
              <a:t>		- ve významu proti: utkání Baník–Zbrojovka</a:t>
            </a:r>
          </a:p>
          <a:p>
            <a:pPr>
              <a:defRPr/>
            </a:pPr>
            <a:r>
              <a:rPr lang="cs-CZ" sz="2000" dirty="0"/>
              <a:t>		- linka Praha–Brno</a:t>
            </a:r>
          </a:p>
          <a:p>
            <a:pPr>
              <a:defRPr/>
            </a:pPr>
            <a:r>
              <a:rPr lang="cs-CZ" sz="2000" dirty="0"/>
              <a:t>		- v </a:t>
            </a:r>
            <a:r>
              <a:rPr lang="cs-CZ" sz="2000"/>
              <a:t>letech 2024–2025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		- peněžní částka: tato věc je k dostání za Kč 210,–</a:t>
            </a:r>
          </a:p>
          <a:p>
            <a:pPr>
              <a:defRPr/>
            </a:pPr>
            <a:endParaRPr lang="cs-CZ" sz="2000" dirty="0"/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3417D344-A098-4F93-B970-F53FACEB1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52700A0-DFF3-40F8-8F2A-E103CF83BD66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Telefonní a směrovací čísla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3E240F1-595E-46A5-8455-ABCBB74EC4AE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Typografie na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8A21C24-81D3-4305-9842-A803DC981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000000"/>
                </a:solidFill>
                <a:latin typeface="Arial" panose="020B0604020202020204" pitchFamily="34" charset="0"/>
              </a:rPr>
              <a:t>Telefonní a směrovací čísla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4EE2432-231C-4451-8E11-98A23B929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983537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firemní prezentace se asi jen těžko obejde bez telefonního čísla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jejich zápis bývá často kamenem úrazu mnohých tvůrců webu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česká telefonní čísla by se měla sázet ve skupinkách po třech číslicích a tyto skupinky by měly být od sebe odděleny tvrdou mezerou</a:t>
            </a:r>
          </a:p>
          <a:p>
            <a:pPr marL="0" indent="0" eaLnBrk="1" hangingPunct="1">
              <a:defRPr/>
            </a:pPr>
            <a:endParaRPr lang="cs-CZ" sz="2000" dirty="0"/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využití telefonních a směrovacích čísel:</a:t>
            </a:r>
          </a:p>
          <a:p>
            <a:pPr>
              <a:defRPr/>
            </a:pPr>
            <a:r>
              <a:rPr lang="cs-CZ" sz="2000" dirty="0"/>
              <a:t>		- sekretariát ZŠ TGM Ivančice: 546</a:t>
            </a:r>
            <a:r>
              <a:rPr lang="cs-CZ" sz="2000"/>
              <a:t> 419</a:t>
            </a:r>
            <a:r>
              <a:rPr lang="cs-CZ" sz="2000" dirty="0"/>
              <a:t> 236</a:t>
            </a:r>
          </a:p>
          <a:p>
            <a:pPr>
              <a:defRPr/>
            </a:pPr>
            <a:r>
              <a:rPr lang="cs-CZ" sz="2000" dirty="0"/>
              <a:t>		- směrovací číslo: 664 91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14BEDF0E-6216-408A-8366-D75918092E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DUM-PPT-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3444</TotalTime>
  <Words>740</Words>
  <Application>Microsoft Office PowerPoint</Application>
  <PresentationFormat>Předvádění na obrazovce (4:3)</PresentationFormat>
  <Paragraphs>180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Georgia</vt:lpstr>
      <vt:lpstr>Lucida Console</vt:lpstr>
      <vt:lpstr>Times New Roman</vt:lpstr>
      <vt:lpstr>DUM-PPT-šablona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učebního materiálu</dc:title>
  <dc:creator>Tereza Bížová</dc:creator>
  <dc:description>Dostupné z Metodického portálu www.rvp.cz, ISSN: 1802-4785, financovaného z ESF a státního rozpočtu ČR. Provozováno Výzkumným ústavem pedagogickým v Praze.</dc:description>
  <cp:lastModifiedBy>Otmar Němec</cp:lastModifiedBy>
  <cp:revision>344</cp:revision>
  <dcterms:created xsi:type="dcterms:W3CDTF">2010-10-19T08:27:42Z</dcterms:created>
  <dcterms:modified xsi:type="dcterms:W3CDTF">2025-03-04T14:08:10Z</dcterms:modified>
</cp:coreProperties>
</file>