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7" r:id="rId2"/>
    <p:sldId id="318" r:id="rId3"/>
    <p:sldId id="319" r:id="rId4"/>
    <p:sldId id="320" r:id="rId5"/>
    <p:sldId id="321" r:id="rId6"/>
    <p:sldId id="322" r:id="rId7"/>
    <p:sldId id="323" r:id="rId8"/>
    <p:sldId id="327" r:id="rId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21" autoAdjust="0"/>
  </p:normalViewPr>
  <p:slideViewPr>
    <p:cSldViewPr>
      <p:cViewPr varScale="1">
        <p:scale>
          <a:sx n="81" d="100"/>
          <a:sy n="81" d="100"/>
        </p:scale>
        <p:origin x="145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27D4C06-B0FD-43A7-9AED-00472F9115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C0A068D-D77B-465F-AAFA-A878AF768D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D9170E8-848F-4A48-BFF7-A831A10AA072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097D53C3-809F-4B6D-82FD-7DE7005B0A8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DCD7604C-876F-45AF-8786-6727E9DF74C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DF053B8-B224-40D5-B030-DF7F83C733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89245F1E-8FB9-4D5F-9ED2-F9913AB105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F4574D9-82F0-4D62-AC80-523517082E8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76440FD-175C-4725-92A3-4E2828D11FA1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17602565-EE9E-42DC-AC77-923B7ACCB77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B8D48A7B-768C-4B07-9AA0-0753FA1AB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658F71-9667-4CCC-B699-D02490EACB9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9DD881-7EC0-457F-A071-ABCFD19BB8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791522-93BA-477C-9AC7-6F28DFE454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1E6D905F-CC42-446D-89E7-8238415130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A5E32B0B-EE5A-4433-858B-CEB3EAEE4B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B2EDBFEB-485D-4B50-A7BD-88068328C0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28946-CB31-4E05-B7B4-4666A44D5DD9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6FBDDF9F-AA6A-40C3-ABFA-3C95CEE16E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88ECBAEC-9D6A-4D4E-A242-2766918443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DD3D4439-7C11-4D64-9756-06D8C6DFCD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65E472-1560-4602-9F59-EAD4F14FB0D1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>
            <a:extLst>
              <a:ext uri="{FF2B5EF4-FFF2-40B4-BE49-F238E27FC236}">
                <a16:creationId xmlns:a16="http://schemas.microsoft.com/office/drawing/2014/main" id="{EA1CF3E9-A50B-4101-8822-474B9D420B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>
            <a:extLst>
              <a:ext uri="{FF2B5EF4-FFF2-40B4-BE49-F238E27FC236}">
                <a16:creationId xmlns:a16="http://schemas.microsoft.com/office/drawing/2014/main" id="{62666E1B-44F4-40E9-84BB-8A85576AC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9220" name="Zástupný symbol pro číslo snímku 3">
            <a:extLst>
              <a:ext uri="{FF2B5EF4-FFF2-40B4-BE49-F238E27FC236}">
                <a16:creationId xmlns:a16="http://schemas.microsoft.com/office/drawing/2014/main" id="{85B034B4-7191-462C-80BB-C4CFBE7133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26C6AE-F4B3-494A-B056-96CED1B82980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BE9E5280-0A2D-4760-95B5-D9B8CAC6BD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A0134A30-B6F0-4DF5-A121-7C4C1D7035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CBA74966-CA95-410A-A6A1-7052515E43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679324-B623-4996-A723-D72479109C87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>
            <a:extLst>
              <a:ext uri="{FF2B5EF4-FFF2-40B4-BE49-F238E27FC236}">
                <a16:creationId xmlns:a16="http://schemas.microsoft.com/office/drawing/2014/main" id="{117034B3-818F-4D49-B887-E29FA62BA0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>
            <a:extLst>
              <a:ext uri="{FF2B5EF4-FFF2-40B4-BE49-F238E27FC236}">
                <a16:creationId xmlns:a16="http://schemas.microsoft.com/office/drawing/2014/main" id="{16E1AAEA-2D74-476B-9B4B-0EAA713B6B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3E0AAE1B-E88D-4045-8EA7-897BF0DA80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9F80CB-7CB3-488B-88A1-B2FA97B25135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3833B1C3-D90C-4942-AC50-3BEF2C3914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738186A1-32B8-4130-BF4F-F2342F9285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2FE45AA4-A826-4ED2-B411-B4D5F78089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701F47-E4F4-4F1E-AC90-B31AD3B4F3A9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>
            <a:extLst>
              <a:ext uri="{FF2B5EF4-FFF2-40B4-BE49-F238E27FC236}">
                <a16:creationId xmlns:a16="http://schemas.microsoft.com/office/drawing/2014/main" id="{D27A022C-7DD5-4B5F-9671-3F73194AE1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>
            <a:extLst>
              <a:ext uri="{FF2B5EF4-FFF2-40B4-BE49-F238E27FC236}">
                <a16:creationId xmlns:a16="http://schemas.microsoft.com/office/drawing/2014/main" id="{5A1E60A1-5542-42A0-8742-8D669A9CB3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7412" name="Zástupný symbol pro číslo snímku 3">
            <a:extLst>
              <a:ext uri="{FF2B5EF4-FFF2-40B4-BE49-F238E27FC236}">
                <a16:creationId xmlns:a16="http://schemas.microsoft.com/office/drawing/2014/main" id="{264ADD75-517C-43FB-9875-8EBAD50A99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4E1554-4782-4A67-A825-8381DBD5C176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>
            <a:extLst>
              <a:ext uri="{FF2B5EF4-FFF2-40B4-BE49-F238E27FC236}">
                <a16:creationId xmlns:a16="http://schemas.microsoft.com/office/drawing/2014/main" id="{9B61A3B7-CE9E-4340-BCDB-03AA036C1A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>
            <a:extLst>
              <a:ext uri="{FF2B5EF4-FFF2-40B4-BE49-F238E27FC236}">
                <a16:creationId xmlns:a16="http://schemas.microsoft.com/office/drawing/2014/main" id="{634B435D-4E68-4524-B3A9-9A41671D30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9460" name="Zástupný symbol pro číslo snímku 3">
            <a:extLst>
              <a:ext uri="{FF2B5EF4-FFF2-40B4-BE49-F238E27FC236}">
                <a16:creationId xmlns:a16="http://schemas.microsoft.com/office/drawing/2014/main" id="{5C21AB39-FFF6-4708-AF91-65BF25AF71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A3A1A0-0F0A-4D0D-B1B3-D4D9F0820B97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7884DDF0-97A0-47FE-9F63-0D4C13C7CF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44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5A40B78F-06E8-4CC7-B465-424AB2189F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66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73CCF9F7-DDA0-4B57-98E9-5968315DBC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014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3AB6BA55-7317-46E1-8DE1-8A8EA67526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82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DD27E733-0AD7-45D4-98A2-C5FCA68D59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22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25D4DF-8914-476D-BE5B-31CCEEA18E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99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571103D1-1CC5-4012-A0A8-C48076CEFB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2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8BD4F420-DB66-47A3-9737-A66AE5059B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9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4">
            <a:extLst>
              <a:ext uri="{FF2B5EF4-FFF2-40B4-BE49-F238E27FC236}">
                <a16:creationId xmlns:a16="http://schemas.microsoft.com/office/drawing/2014/main" id="{06BC69C2-A574-4419-B8FC-76BBF6D68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56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94EC30-68D7-4260-B319-C90D465218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36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2380F3-2CE7-474F-8FB6-968AC7F9BC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19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FFFF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CE587B5E-3116-4F46-9407-1507BD0EF89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9195D7A6-B9CC-46B9-AEF9-D8B3693887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E82587-9D3E-4EA1-A9BF-D74BD209A4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113" y="6381750"/>
            <a:ext cx="74882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5.jpe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5.jpe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5.jpe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5.jpeg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6.jpeg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6.jpe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9739D23-69A9-4148-8AA7-8F1D3185D606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Vysvětlení pojmu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AC2189B-51B1-4D01-A3F7-AA25A0886869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Design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6110C5-94C7-4C00-87E3-3C9EE28BC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Webdesigner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13B88AE-B12B-4E5F-9E54-0A82E839C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úlohou webdesignera není oslnit případné návštěvníky webu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hlavním účelem každého webu je podat informace svým návštěvníkům, u komerčních webů je pak prvořadým cílem získat a udržet zákazníka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účelná, přehledná a snadno použitelná prezentace psaná srozumitelným a jednoduchým jazykem představuje důležitý krok k získání pravidelných návštěvníků webu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webdesign se řídí pevně danými základními standardy </a:t>
            </a:r>
          </a:p>
          <a:p>
            <a:pPr marL="0" indent="0" eaLnBrk="1" hangingPunct="1">
              <a:defRPr/>
            </a:pPr>
            <a:r>
              <a:rPr lang="cs-CZ" sz="2000" dirty="0"/>
              <a:t>     a doporučeními, bez jejichž pochopení nelze vytvořit použitelné </a:t>
            </a:r>
          </a:p>
          <a:p>
            <a:pPr marL="0" indent="0" eaLnBrk="1" hangingPunct="1">
              <a:defRPr/>
            </a:pPr>
            <a:r>
              <a:rPr lang="cs-CZ" sz="2000" dirty="0"/>
              <a:t>     a přístupné webové stránky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27A7AF43-0484-41BF-A92C-EB40EC6DA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919788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A1D4DDB3-0BCF-49C1-BCCB-92D026AC9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6019800"/>
            <a:ext cx="7478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jaká webová prezentace tě v poslední době oslovila svojí přehledností a grafickými prvky?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375A3B10-DFF2-44CA-B996-786883D79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4C418F0-0453-4EB3-A1D3-EC1C4FF78893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Úspěch u návštěvníků webu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8562458-15CE-4D0C-ACD7-BE7DA8AD76C9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Design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5D133C8-B315-4BD9-8F3B-24B84D4A4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Splněním pravidel dobrého webu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FC68B11-9C9C-4DDD-B5A5-402123E70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získáme důležité návštěvníky pro náš web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dojde k ovlivnění návštěvníků webu (zpětná vazba)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návštěvníci se na web vrací a věnují se stejné či jiné činnosti na webu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web návštěvníky zaujme do té míry, že o něm mluví s dalšími členy cílové skupiny webu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397050CB-C143-4D97-808C-C06CCCBB1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2" descr="C:\Users\učitel\AppData\Local\Microsoft\Windows\Temporary Internet Files\Content.IE5\5PVYM2F2\MP900424389[1].jpg">
            <a:extLst>
              <a:ext uri="{FF2B5EF4-FFF2-40B4-BE49-F238E27FC236}">
                <a16:creationId xmlns:a16="http://schemas.microsoft.com/office/drawing/2014/main" id="{D72978A9-5A03-43D7-9233-FA80B9A52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489450"/>
            <a:ext cx="3052763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785C5EB-18A1-43F7-B189-AFD3FE649EBC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Rady a tipy pro dobrý web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E0AA4A8-8D8A-4F9A-B62B-1D2C5B2CDBF8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Design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E8EE844-CD2F-4587-828B-6F1EB1182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cs-CZ" sz="2400" b="1">
                <a:latin typeface="Arial" panose="020B0604020202020204" pitchFamily="34" charset="0"/>
              </a:rPr>
              <a:t>Na co dbát při tvorbě webové prezentace?</a:t>
            </a:r>
            <a:endParaRPr lang="cs-CZ" altLang="cs-CZ" sz="2400" b="1">
              <a:latin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79B060E-0C2E-435B-A286-A7758E41A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983537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být k nalezení  </a:t>
            </a:r>
            <a:endParaRPr lang="cs-CZ" sz="2000" dirty="0"/>
          </a:p>
          <a:p>
            <a:pPr marL="0" indent="0" eaLnBrk="1" hangingPunct="1">
              <a:defRPr/>
            </a:pPr>
            <a:r>
              <a:rPr lang="cs-CZ" sz="2000" dirty="0"/>
              <a:t>   	- pro cílovou skupinu s využitím vyhledávačů, sociálních sítí</a:t>
            </a:r>
          </a:p>
          <a:p>
            <a:pPr marL="0" indent="0" eaLnBrk="1" hangingPunct="1">
              <a:defRPr/>
            </a:pPr>
            <a:endParaRPr lang="cs-CZ" sz="2000" dirty="0"/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být dostupný </a:t>
            </a:r>
          </a:p>
          <a:p>
            <a:pPr marL="0" indent="0" eaLnBrk="1" hangingPunct="1">
              <a:defRPr/>
            </a:pPr>
            <a:r>
              <a:rPr lang="cs-CZ" sz="2000" dirty="0"/>
              <a:t>	- bezproblémové fungování webu včetně rychlého načítání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7E9BE6D6-52E8-4D8F-991E-5733EA5AB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2" descr="C:\Users\učitel\AppData\Local\Microsoft\Windows\Temporary Internet Files\Content.IE5\9FMIU5KE\MC900440267[1].jpg">
            <a:extLst>
              <a:ext uri="{FF2B5EF4-FFF2-40B4-BE49-F238E27FC236}">
                <a16:creationId xmlns:a16="http://schemas.microsoft.com/office/drawing/2014/main" id="{672BDBC7-ADC7-45BB-B3E3-8E8FE7131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4424363"/>
            <a:ext cx="1979612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4534DC35-AC47-4F43-ADA1-FF9FE1DE2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7324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BE76F2F9-A870-4214-BAE4-E72507BD2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832475"/>
            <a:ext cx="74787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jak co nejlépe řešit výše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zmíněné prvky při tvorbě webu?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182E301-1AC2-43C3-9F08-66A0F57F5BE6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Rady a tipy pro dobrý web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9082A5C-93BF-42F9-B0D4-F58E429399B6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Design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A99CBD6-D229-4805-BE80-171F9F244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cs-CZ" sz="2400" b="1">
                <a:latin typeface="Arial" panose="020B0604020202020204" pitchFamily="34" charset="0"/>
              </a:rPr>
              <a:t>Na co dbát při tvorbě webové prezentace?</a:t>
            </a:r>
            <a:endParaRPr lang="cs-CZ" altLang="cs-CZ" sz="2400" b="1">
              <a:latin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2A5C896-3D9C-497F-BEB6-E18A57A13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983537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být přístupný</a:t>
            </a:r>
            <a:r>
              <a:rPr lang="cs-CZ" sz="2000" dirty="0"/>
              <a:t> </a:t>
            </a:r>
          </a:p>
          <a:p>
            <a:pPr marL="0" indent="0" eaLnBrk="1" hangingPunct="1">
              <a:defRPr/>
            </a:pPr>
            <a:r>
              <a:rPr lang="cs-CZ" sz="2000" dirty="0"/>
              <a:t>	- web disponuje přizpůsobením se pro zobrazení na</a:t>
            </a:r>
          </a:p>
          <a:p>
            <a:pPr marL="0" indent="0" eaLnBrk="1" hangingPunct="1">
              <a:defRPr/>
            </a:pPr>
            <a:r>
              <a:rPr lang="cs-CZ" sz="2000" dirty="0"/>
              <a:t>	  mobilních telefonech, pro handicapované atd. </a:t>
            </a:r>
          </a:p>
          <a:p>
            <a:pPr marL="0" indent="0" eaLnBrk="1" hangingPunct="1">
              <a:defRPr/>
            </a:pPr>
            <a:r>
              <a:rPr lang="cs-CZ" sz="2000" dirty="0"/>
              <a:t>	- uživatelé nejsou odkázáni jen na </a:t>
            </a:r>
            <a:r>
              <a:rPr lang="cs-CZ" sz="2000"/>
              <a:t>jeden prohlížeč</a:t>
            </a:r>
            <a:endParaRPr lang="cs-CZ" sz="2000" dirty="0"/>
          </a:p>
          <a:p>
            <a:pPr marL="0" indent="0" eaLnBrk="1" hangingPunct="1">
              <a:defRPr/>
            </a:pPr>
            <a:endParaRPr lang="cs-CZ" sz="2000" dirty="0"/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být použitelný</a:t>
            </a:r>
            <a:r>
              <a:rPr lang="cs-CZ" sz="2000" dirty="0"/>
              <a:t> </a:t>
            </a:r>
          </a:p>
          <a:p>
            <a:pPr marL="0" indent="0" eaLnBrk="1" hangingPunct="1">
              <a:defRPr/>
            </a:pPr>
            <a:r>
              <a:rPr lang="cs-CZ" sz="2000" dirty="0"/>
              <a:t>	- aneb v jednoduchosti je síla = web je jednoduchý </a:t>
            </a:r>
          </a:p>
          <a:p>
            <a:pPr marL="0" indent="0" eaLnBrk="1" hangingPunct="1">
              <a:defRPr/>
            </a:pPr>
            <a:r>
              <a:rPr lang="cs-CZ" sz="2000" dirty="0"/>
              <a:t>	  pro používání, návštěvník se velmi rychle </a:t>
            </a:r>
          </a:p>
          <a:p>
            <a:pPr marL="0" indent="0" eaLnBrk="1" hangingPunct="1">
              <a:defRPr/>
            </a:pPr>
            <a:r>
              <a:rPr lang="cs-CZ" sz="2000" dirty="0"/>
              <a:t>	  zorientuje na hlavní straně webu</a:t>
            </a:r>
          </a:p>
          <a:p>
            <a:pPr marL="0" indent="0" eaLnBrk="1" hangingPunct="1">
              <a:defRPr/>
            </a:pPr>
            <a:r>
              <a:rPr lang="cs-CZ" sz="2000" dirty="0"/>
              <a:t>	- těžkopádné ovládání může být frustrující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003002E2-E7AE-4B08-915E-03ADA44AB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2" descr="C:\Users\učitel\AppData\Local\Microsoft\Windows\Temporary Internet Files\Content.IE5\9FMIU5KE\MC900440267[1].jpg">
            <a:extLst>
              <a:ext uri="{FF2B5EF4-FFF2-40B4-BE49-F238E27FC236}">
                <a16:creationId xmlns:a16="http://schemas.microsoft.com/office/drawing/2014/main" id="{8A66D6CB-D6E1-475F-831E-3A74CE696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4424363"/>
            <a:ext cx="1979612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AD6ADDFB-0492-48E0-9405-013DE257F6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919788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62E1FD82-D5E0-4026-BEF0-7CE33E8C4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6019800"/>
            <a:ext cx="7478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jak co nejlépe řešit výše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zmíněné prvky při tvorbě webu?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DE4B7D1-ADAD-477D-8D25-04F10AA8425F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Rady a tipy pro dobrý web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821E8A-90A2-4C6E-AFAF-0A8BEC76A237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Design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E1E05FA-64E9-4141-B1BD-A1662D94D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cs-CZ" sz="2400" b="1">
                <a:latin typeface="Arial" panose="020B0604020202020204" pitchFamily="34" charset="0"/>
              </a:rPr>
              <a:t>Na co dbát při tvorbě webové prezentace?</a:t>
            </a:r>
            <a:endParaRPr lang="cs-CZ" altLang="cs-CZ" sz="2400" b="1">
              <a:latin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DBDBA8C-CF4E-44B1-9950-24AC38125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983537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být intuitivní</a:t>
            </a:r>
            <a:r>
              <a:rPr lang="cs-CZ" sz="2000" dirty="0"/>
              <a:t> </a:t>
            </a:r>
          </a:p>
          <a:p>
            <a:pPr marL="0" indent="0" eaLnBrk="1" hangingPunct="1">
              <a:defRPr/>
            </a:pPr>
            <a:r>
              <a:rPr lang="cs-CZ" sz="2000" dirty="0"/>
              <a:t>	- ovládání webu je na první pohled jasné</a:t>
            </a:r>
          </a:p>
          <a:p>
            <a:pPr marL="0" indent="0" eaLnBrk="1" hangingPunct="1">
              <a:defRPr/>
            </a:pPr>
            <a:r>
              <a:rPr lang="cs-CZ" sz="2000" dirty="0"/>
              <a:t>	- každá stránka by měla být opatřena informací, kde se </a:t>
            </a:r>
          </a:p>
          <a:p>
            <a:pPr marL="0" indent="0" eaLnBrk="1" hangingPunct="1">
              <a:defRPr/>
            </a:pPr>
            <a:r>
              <a:rPr lang="cs-CZ" sz="2000" dirty="0"/>
              <a:t> 	  uživatel nachází, kam může pokračovat </a:t>
            </a:r>
          </a:p>
          <a:p>
            <a:pPr marL="0" indent="0" eaLnBrk="1" hangingPunct="1">
              <a:defRPr/>
            </a:pPr>
            <a:r>
              <a:rPr lang="cs-CZ" sz="2000" dirty="0"/>
              <a:t>	- navigační prvky by měly být jednotné</a:t>
            </a:r>
          </a:p>
          <a:p>
            <a:pPr marL="0" indent="0" eaLnBrk="1" hangingPunct="1">
              <a:defRPr/>
            </a:pPr>
            <a:r>
              <a:rPr lang="cs-CZ" sz="2000" dirty="0"/>
              <a:t>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být důvěryhodný</a:t>
            </a:r>
            <a:r>
              <a:rPr lang="cs-CZ" sz="2000" dirty="0"/>
              <a:t> </a:t>
            </a:r>
          </a:p>
          <a:p>
            <a:pPr marL="0" indent="0" eaLnBrk="1" hangingPunct="1">
              <a:defRPr/>
            </a:pPr>
            <a:r>
              <a:rPr lang="cs-CZ" sz="2000" dirty="0"/>
              <a:t>	- web je věrohodný pro návštěvníky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8CFFF8D9-9F35-4CDF-98CC-E22BBA4CD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2" descr="C:\Users\učitel\AppData\Local\Microsoft\Windows\Temporary Internet Files\Content.IE5\9FMIU5KE\MC900440267[1].jpg">
            <a:extLst>
              <a:ext uri="{FF2B5EF4-FFF2-40B4-BE49-F238E27FC236}">
                <a16:creationId xmlns:a16="http://schemas.microsoft.com/office/drawing/2014/main" id="{33D6CC5A-1B3F-4417-A07A-C3B0A9858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4424363"/>
            <a:ext cx="1979612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721C2628-42F1-4F46-86E7-CFE76C281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7324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40374AC9-3FD2-4FC8-9D22-AF9458705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832475"/>
            <a:ext cx="74787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jak co nejlépe řešit výše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zmíněné prvky při tvorbě webu?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AF6AD05-AB2F-4B02-8938-51846D82C395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Rady a tipy pro dobrý web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02A909D-02D2-47B3-A948-E3F47D7A178C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Design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806968C-4EB4-464B-B6EA-E67AC31DD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cs-CZ" sz="2400" b="1">
                <a:latin typeface="Arial" panose="020B0604020202020204" pitchFamily="34" charset="0"/>
              </a:rPr>
              <a:t>Na co dbát při tvorbě webové prezentace?</a:t>
            </a:r>
            <a:endParaRPr lang="cs-CZ" altLang="cs-CZ" sz="2400" b="1">
              <a:latin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A4537AA-BECA-4B05-A27C-1709C6D23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983537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být přesvědčivý</a:t>
            </a:r>
            <a:r>
              <a:rPr lang="cs-CZ" sz="2000" dirty="0"/>
              <a:t> </a:t>
            </a:r>
          </a:p>
          <a:p>
            <a:pPr marL="0" indent="0" eaLnBrk="1" hangingPunct="1">
              <a:defRPr/>
            </a:pPr>
            <a:r>
              <a:rPr lang="cs-CZ" sz="2000" dirty="0"/>
              <a:t>	- web svým celkovým provedením působí na návštěvníka</a:t>
            </a:r>
          </a:p>
          <a:p>
            <a:pPr marL="0" indent="0" eaLnBrk="1" hangingPunct="1">
              <a:defRPr/>
            </a:pPr>
            <a:r>
              <a:rPr lang="cs-CZ" sz="2000" dirty="0"/>
              <a:t>	  přesvědčivě</a:t>
            </a:r>
          </a:p>
          <a:p>
            <a:pPr marL="0" indent="0" eaLnBrk="1" hangingPunct="1">
              <a:defRPr/>
            </a:pPr>
            <a:endParaRPr lang="cs-CZ" sz="2000" dirty="0"/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být emocionálně propojen</a:t>
            </a:r>
            <a:r>
              <a:rPr lang="cs-CZ" sz="2000" dirty="0"/>
              <a:t> </a:t>
            </a:r>
          </a:p>
          <a:p>
            <a:pPr marL="0" indent="0" eaLnBrk="1" hangingPunct="1">
              <a:defRPr/>
            </a:pPr>
            <a:r>
              <a:rPr lang="cs-CZ" sz="2000" dirty="0"/>
              <a:t>	- web využívá emocí návštěvníků pro lepší zapamatování si </a:t>
            </a:r>
          </a:p>
          <a:p>
            <a:pPr marL="0" indent="0" eaLnBrk="1" hangingPunct="1">
              <a:defRPr/>
            </a:pPr>
            <a:r>
              <a:rPr lang="cs-CZ" sz="2000" dirty="0"/>
              <a:t>	  ho a případný návrat na web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EEB78935-3B9C-42DB-A666-0582855D6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2" descr="C:\Users\učitel\AppData\Local\Microsoft\Windows\Temporary Internet Files\Content.IE5\9FMIU5KE\MC900440267[1].jpg">
            <a:extLst>
              <a:ext uri="{FF2B5EF4-FFF2-40B4-BE49-F238E27FC236}">
                <a16:creationId xmlns:a16="http://schemas.microsoft.com/office/drawing/2014/main" id="{12C44509-ADF4-4D71-B546-69A9ACEB3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4424363"/>
            <a:ext cx="1979612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D91C0A37-525B-455E-8573-E86198E59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7324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D8CC3CDD-56FF-4D61-95F6-4B5C9FAFB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832475"/>
            <a:ext cx="74787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jak co nejlépe řešit výše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zmíněné prvky při tvorbě webu?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045C2CB-8B11-4837-9326-A56D4813EE11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Rady a tipy pro dobrý web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BA04AEC-AA89-441F-9554-B3317E50CEEA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Design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6C5FB02-F04C-4570-907E-276DE053D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cs-CZ" sz="2400" b="1">
                <a:latin typeface="Arial" panose="020B0604020202020204" pitchFamily="34" charset="0"/>
              </a:rPr>
              <a:t>Na co dbát při tvorbě webové prezentace?</a:t>
            </a:r>
            <a:endParaRPr lang="cs-CZ" altLang="cs-CZ" sz="2400" b="1">
              <a:latin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88D94D8-9BF6-4F49-BBED-155E3FC2F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497887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být příjemný </a:t>
            </a:r>
          </a:p>
          <a:p>
            <a:pPr marL="0" indent="0" eaLnBrk="1" hangingPunct="1">
              <a:defRPr/>
            </a:pPr>
            <a:r>
              <a:rPr lang="cs-CZ" sz="2000" dirty="0"/>
              <a:t>	- používání webu zanechává v návštěvníkovi kladný pocit</a:t>
            </a:r>
          </a:p>
          <a:p>
            <a:pPr marL="0" indent="0" eaLnBrk="1" hangingPunct="1">
              <a:defRPr/>
            </a:pPr>
            <a:r>
              <a:rPr lang="cs-CZ" sz="2000" dirty="0"/>
              <a:t>	  (užitečný obsah, psychologie)</a:t>
            </a:r>
          </a:p>
          <a:p>
            <a:pPr marL="0" indent="0" eaLnBrk="1" hangingPunct="1">
              <a:defRPr/>
            </a:pPr>
            <a:r>
              <a:rPr lang="cs-CZ" sz="2000" dirty="0"/>
              <a:t>	- vždy platí, že „méně je někdy více“ (vyumělkovanost,</a:t>
            </a:r>
          </a:p>
          <a:p>
            <a:pPr marL="0" indent="0" eaLnBrk="1" hangingPunct="1">
              <a:defRPr/>
            </a:pPr>
            <a:r>
              <a:rPr lang="cs-CZ" sz="2000" dirty="0"/>
              <a:t>	  obrázkové pozadí stránky a další značné efekty mohou </a:t>
            </a:r>
          </a:p>
          <a:p>
            <a:pPr marL="0" indent="0" eaLnBrk="1" hangingPunct="1">
              <a:defRPr/>
            </a:pPr>
            <a:r>
              <a:rPr lang="cs-CZ" sz="2000" dirty="0"/>
              <a:t>	  znepříjemňovat návštěvníkovi procházení webu) </a:t>
            </a:r>
          </a:p>
          <a:p>
            <a:pPr marL="0" indent="0" eaLnBrk="1" hangingPunct="1">
              <a:defRPr/>
            </a:pPr>
            <a:r>
              <a:rPr lang="cs-CZ" sz="2000" dirty="0"/>
              <a:t>	- vždy je doporučováno držet se světlého pozadí, </a:t>
            </a:r>
          </a:p>
          <a:p>
            <a:pPr marL="0" indent="0" eaLnBrk="1" hangingPunct="1">
              <a:defRPr/>
            </a:pPr>
            <a:r>
              <a:rPr lang="cs-CZ" sz="2000" dirty="0"/>
              <a:t>	  tmavého textu a barevně výraznějších odkazů (tj. šetřit barvami)</a:t>
            </a:r>
          </a:p>
          <a:p>
            <a:pPr marL="0" indent="0" eaLnBrk="1" hangingPunct="1">
              <a:defRPr/>
            </a:pPr>
            <a:endParaRPr lang="cs-CZ" sz="2000" dirty="0"/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být smysluplný</a:t>
            </a:r>
            <a:r>
              <a:rPr lang="cs-CZ" sz="2000" dirty="0"/>
              <a:t> </a:t>
            </a:r>
          </a:p>
          <a:p>
            <a:pPr marL="0" indent="0" eaLnBrk="1" hangingPunct="1">
              <a:defRPr/>
            </a:pPr>
            <a:r>
              <a:rPr lang="cs-CZ" sz="2000" dirty="0"/>
              <a:t>	- web se stává cílem návštěvníkova brouzdání po internetu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B3BF51BE-BD4E-4932-98C1-A80430B07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2" descr="C:\Users\učitel\AppData\Local\Microsoft\Windows\Temporary Internet Files\Content.IE5\9FMIU5KE\MC900440267[1].jpg">
            <a:extLst>
              <a:ext uri="{FF2B5EF4-FFF2-40B4-BE49-F238E27FC236}">
                <a16:creationId xmlns:a16="http://schemas.microsoft.com/office/drawing/2014/main" id="{15E64B3F-E5F0-4D6A-BEE4-BE7700EA6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688" y="5661025"/>
            <a:ext cx="976312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0AEA0FF4-56BE-4491-BD60-DBE678F2A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991225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CF14A015-F946-40FD-946D-CF744E310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6091238"/>
            <a:ext cx="74787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jak co nejlépe řešit výše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zmíněné prvky při tvorbě webu?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0BDE101-156A-4E4C-8164-5BCE10C23AD9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 dirty="0">
                <a:solidFill>
                  <a:srgbClr val="000000"/>
                </a:solidFill>
                <a:latin typeface="Calibri" pitchFamily="34" charset="0"/>
              </a:rPr>
              <a:t>Rady a tipy pro dobrý web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2EE668B-C811-4C61-B1D7-5BDFA9219D4F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Design webu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AC8A540-506C-4782-B10D-D8F67F620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cs-CZ" sz="2400" b="1">
                <a:latin typeface="Arial" panose="020B0604020202020204" pitchFamily="34" charset="0"/>
              </a:rPr>
              <a:t>Na co dbát při tvorbě webové prezentace?</a:t>
            </a:r>
            <a:endParaRPr lang="cs-CZ" altLang="cs-CZ" sz="2400" b="1">
              <a:latin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D4302B1-D1BF-4CE2-A71F-B86A2078F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983537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členění textu</a:t>
            </a:r>
          </a:p>
          <a:p>
            <a:pPr marL="0" indent="0" eaLnBrk="1" hangingPunct="1">
              <a:defRPr/>
            </a:pPr>
            <a:r>
              <a:rPr lang="cs-CZ" sz="2000" dirty="0"/>
              <a:t>	- u delších textů je vhodné používat dílčí nadpisy</a:t>
            </a:r>
          </a:p>
          <a:p>
            <a:pPr marL="0" indent="0" eaLnBrk="1" hangingPunct="1">
              <a:defRPr/>
            </a:pPr>
            <a:r>
              <a:rPr lang="cs-CZ" sz="2000" dirty="0"/>
              <a:t>	- návštěvník se tak může začíst přímo do pasáže, která ho </a:t>
            </a:r>
          </a:p>
          <a:p>
            <a:pPr marL="0" indent="0" eaLnBrk="1" hangingPunct="1">
              <a:defRPr/>
            </a:pPr>
            <a:r>
              <a:rPr lang="cs-CZ" sz="2000" dirty="0"/>
              <a:t>	  zajímá</a:t>
            </a:r>
          </a:p>
          <a:p>
            <a:pPr marL="0" indent="0" eaLnBrk="1" hangingPunct="1">
              <a:defRPr/>
            </a:pPr>
            <a:r>
              <a:rPr lang="cs-CZ" sz="2000" dirty="0"/>
              <a:t>	- text nesmí odrazovat svou délkou (návštěvníci web </a:t>
            </a:r>
          </a:p>
          <a:p>
            <a:pPr marL="0" indent="0" eaLnBrk="1" hangingPunct="1">
              <a:defRPr/>
            </a:pPr>
            <a:r>
              <a:rPr lang="cs-CZ" sz="2000" dirty="0"/>
              <a:t>	  většinou jen prohlíží, nepročítají jej)</a:t>
            </a:r>
          </a:p>
          <a:p>
            <a:pPr marL="0" indent="0" eaLnBrk="1" hangingPunct="1">
              <a:defRPr/>
            </a:pPr>
            <a:r>
              <a:rPr lang="cs-CZ" sz="2000" dirty="0"/>
              <a:t>	- důležité pasáže textu mohou být psané tučným písmem </a:t>
            </a:r>
          </a:p>
          <a:p>
            <a:pPr marL="0" indent="0" eaLnBrk="1" hangingPunct="1">
              <a:defRPr/>
            </a:pPr>
            <a:r>
              <a:rPr lang="cs-CZ" sz="2000" dirty="0"/>
              <a:t>	  (nikoliv podtržené, to přísluší pouze odkazům)</a:t>
            </a:r>
          </a:p>
          <a:p>
            <a:pPr marL="0" indent="0" eaLnBrk="1" hangingPunct="1">
              <a:defRPr/>
            </a:pPr>
            <a:r>
              <a:rPr lang="cs-CZ" sz="2000" dirty="0"/>
              <a:t>	- nejvhodnějšími fonty pro zápis na webu jsou fonty </a:t>
            </a:r>
          </a:p>
          <a:p>
            <a:pPr marL="0" indent="0" eaLnBrk="1" hangingPunct="1">
              <a:defRPr/>
            </a:pPr>
            <a:r>
              <a:rPr lang="cs-CZ" sz="2000" dirty="0"/>
              <a:t>	  bezpatkové, protože se na monitoru lépe čtou (</a:t>
            </a:r>
            <a:r>
              <a:rPr lang="cs-CZ" sz="2000" dirty="0" err="1"/>
              <a:t>Arial</a:t>
            </a:r>
            <a:r>
              <a:rPr lang="cs-CZ" sz="2000" dirty="0"/>
              <a:t>, </a:t>
            </a:r>
          </a:p>
          <a:p>
            <a:pPr marL="0" indent="0" eaLnBrk="1" hangingPunct="1">
              <a:defRPr/>
            </a:pPr>
            <a:r>
              <a:rPr lang="cs-CZ" sz="2000" dirty="0"/>
              <a:t>	  </a:t>
            </a:r>
            <a:r>
              <a:rPr lang="cs-CZ" sz="2000" dirty="0" err="1"/>
              <a:t>Verdana</a:t>
            </a:r>
            <a:r>
              <a:rPr lang="cs-CZ" sz="2000" dirty="0"/>
              <a:t>, </a:t>
            </a:r>
            <a:r>
              <a:rPr lang="cs-CZ" sz="2000" dirty="0" err="1"/>
              <a:t>Tahoma</a:t>
            </a:r>
            <a:r>
              <a:rPr lang="cs-CZ" sz="2000" dirty="0"/>
              <a:t>)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E1DA31EE-290E-45AB-8DB0-F6215B1C6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2" descr="C:\Users\učitel\AppData\Local\Microsoft\Windows\Temporary Internet Files\Content.IE5\9FMIU5KE\MC900440267[1].jpg">
            <a:extLst>
              <a:ext uri="{FF2B5EF4-FFF2-40B4-BE49-F238E27FC236}">
                <a16:creationId xmlns:a16="http://schemas.microsoft.com/office/drawing/2014/main" id="{36A7E8D7-2AA5-45D4-969A-16D555677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688" y="5661025"/>
            <a:ext cx="976312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7A78BCFE-276E-448D-B70E-93C5ACB3A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991225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848A5C31-20D1-4362-A1C5-6F7C0BBC1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6091238"/>
            <a:ext cx="74787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jak co nejlépe řešit výše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zmíněné prvky při tvorbě webu?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theme/theme1.xml><?xml version="1.0" encoding="utf-8"?>
<a:theme xmlns:a="http://schemas.openxmlformats.org/drawingml/2006/main" name="DUM-PPT-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3641</TotalTime>
  <Words>364</Words>
  <Application>Microsoft Office PowerPoint</Application>
  <PresentationFormat>Předvádění na obrazovce (4:3)</PresentationFormat>
  <Paragraphs>107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DUM-PPT-šablona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učebního materiálu</dc:title>
  <dc:creator>Tereza Bížová</dc:creator>
  <dc:description>Dostupné z Metodického portálu www.rvp.cz, ISSN: 1802-4785, financovaného z ESF a státního rozpočtu ČR. Provozováno Výzkumným ústavem pedagogickým v Praze.</dc:description>
  <cp:lastModifiedBy>Otmar Němec</cp:lastModifiedBy>
  <cp:revision>365</cp:revision>
  <dcterms:created xsi:type="dcterms:W3CDTF">2010-10-19T08:27:42Z</dcterms:created>
  <dcterms:modified xsi:type="dcterms:W3CDTF">2025-03-04T14:04:00Z</dcterms:modified>
</cp:coreProperties>
</file>