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17" r:id="rId2"/>
    <p:sldId id="318" r:id="rId3"/>
    <p:sldId id="319" r:id="rId4"/>
    <p:sldId id="326" r:id="rId5"/>
    <p:sldId id="332" r:id="rId6"/>
    <p:sldId id="330" r:id="rId7"/>
    <p:sldId id="329" r:id="rId8"/>
    <p:sldId id="320" r:id="rId9"/>
    <p:sldId id="327" r:id="rId10"/>
    <p:sldId id="321" r:id="rId11"/>
    <p:sldId id="322" r:id="rId12"/>
    <p:sldId id="328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8801B-8780-F16D-972D-D7DBD8F18D31}" v="343" dt="2025-02-27T20:30:25.223"/>
    <p1510:client id="{BB5F9B63-67B2-DF25-631E-BDC9E90EB809}" v="1" dt="2025-02-27T19:54:34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1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mar Němec" userId="S::o.nemec@zstgmivancice.cz::3269c961-1234-45b5-8fcd-02ecd95bf1dc" providerId="AD" clId="Web-{B1C8801B-8780-F16D-972D-D7DBD8F18D31}"/>
    <pc:docChg chg="addSld delSld modSld">
      <pc:chgData name="Otmar Němec" userId="S::o.nemec@zstgmivancice.cz::3269c961-1234-45b5-8fcd-02ecd95bf1dc" providerId="AD" clId="Web-{B1C8801B-8780-F16D-972D-D7DBD8F18D31}" dt="2025-02-27T20:30:24.911" v="197" actId="20577"/>
      <pc:docMkLst>
        <pc:docMk/>
      </pc:docMkLst>
      <pc:sldChg chg="modSp">
        <pc:chgData name="Otmar Němec" userId="S::o.nemec@zstgmivancice.cz::3269c961-1234-45b5-8fcd-02ecd95bf1dc" providerId="AD" clId="Web-{B1C8801B-8780-F16D-972D-D7DBD8F18D31}" dt="2025-02-27T20:30:17.317" v="193" actId="20577"/>
        <pc:sldMkLst>
          <pc:docMk/>
          <pc:sldMk cId="0" sldId="326"/>
        </pc:sldMkLst>
        <pc:spChg chg="mod">
          <ac:chgData name="Otmar Němec" userId="S::o.nemec@zstgmivancice.cz::3269c961-1234-45b5-8fcd-02ecd95bf1dc" providerId="AD" clId="Web-{B1C8801B-8780-F16D-972D-D7DBD8F18D31}" dt="2025-02-27T20:30:17.317" v="193" actId="20577"/>
          <ac:spMkLst>
            <pc:docMk/>
            <pc:sldMk cId="0" sldId="326"/>
            <ac:spMk id="9" creationId="{A93FC8AB-863E-4016-8A6E-64BB518EF852}"/>
          </ac:spMkLst>
        </pc:spChg>
      </pc:sldChg>
      <pc:sldChg chg="modSp add del replId">
        <pc:chgData name="Otmar Němec" userId="S::o.nemec@zstgmivancice.cz::3269c961-1234-45b5-8fcd-02ecd95bf1dc" providerId="AD" clId="Web-{B1C8801B-8780-F16D-972D-D7DBD8F18D31}" dt="2025-02-27T20:19:17.059" v="26"/>
        <pc:sldMkLst>
          <pc:docMk/>
          <pc:sldMk cId="3767854451" sldId="331"/>
        </pc:sldMkLst>
        <pc:spChg chg="mod">
          <ac:chgData name="Otmar Němec" userId="S::o.nemec@zstgmivancice.cz::3269c961-1234-45b5-8fcd-02ecd95bf1dc" providerId="AD" clId="Web-{B1C8801B-8780-F16D-972D-D7DBD8F18D31}" dt="2025-02-27T20:17:45.197" v="12" actId="20577"/>
          <ac:spMkLst>
            <pc:docMk/>
            <pc:sldMk cId="3767854451" sldId="331"/>
            <ac:spMk id="9" creationId="{CE485249-A286-6443-3FF4-9242343F2745}"/>
          </ac:spMkLst>
        </pc:spChg>
      </pc:sldChg>
      <pc:sldChg chg="addSp modSp add replId">
        <pc:chgData name="Otmar Němec" userId="S::o.nemec@zstgmivancice.cz::3269c961-1234-45b5-8fcd-02ecd95bf1dc" providerId="AD" clId="Web-{B1C8801B-8780-F16D-972D-D7DBD8F18D31}" dt="2025-02-27T20:30:24.911" v="197" actId="20577"/>
        <pc:sldMkLst>
          <pc:docMk/>
          <pc:sldMk cId="3288373392" sldId="332"/>
        </pc:sldMkLst>
        <pc:spChg chg="mod">
          <ac:chgData name="Otmar Němec" userId="S::o.nemec@zstgmivancice.cz::3269c961-1234-45b5-8fcd-02ecd95bf1dc" providerId="AD" clId="Web-{B1C8801B-8780-F16D-972D-D7DBD8F18D31}" dt="2025-02-27T20:30:24.911" v="197" actId="20577"/>
          <ac:spMkLst>
            <pc:docMk/>
            <pc:sldMk cId="3288373392" sldId="332"/>
            <ac:spMk id="9" creationId="{DFCC0993-43ED-C4E9-1B98-71F56F4E3F87}"/>
          </ac:spMkLst>
        </pc:spChg>
        <pc:picChg chg="add mod">
          <ac:chgData name="Otmar Němec" userId="S::o.nemec@zstgmivancice.cz::3269c961-1234-45b5-8fcd-02ecd95bf1dc" providerId="AD" clId="Web-{B1C8801B-8780-F16D-972D-D7DBD8F18D31}" dt="2025-02-27T20:27:51.874" v="114" actId="1076"/>
          <ac:picMkLst>
            <pc:docMk/>
            <pc:sldMk cId="3288373392" sldId="332"/>
            <ac:picMk id="2" creationId="{AA3BB56C-C708-0FD1-BD6E-1CE527DA6DD7}"/>
          </ac:picMkLst>
        </pc:picChg>
      </pc:sldChg>
    </pc:docChg>
  </pc:docChgLst>
  <pc:docChgLst>
    <pc:chgData name="Otmar Němec" userId="S::o.nemec@zstgmivancice.cz::3269c961-1234-45b5-8fcd-02ecd95bf1dc" providerId="AD" clId="Web-{BB5F9B63-67B2-DF25-631E-BDC9E90EB809}"/>
    <pc:docChg chg="modSld addMainMaster delMainMaster">
      <pc:chgData name="Otmar Němec" userId="S::o.nemec@zstgmivancice.cz::3269c961-1234-45b5-8fcd-02ecd95bf1dc" providerId="AD" clId="Web-{BB5F9B63-67B2-DF25-631E-BDC9E90EB809}" dt="2025-02-27T19:54:34.382" v="0"/>
      <pc:docMkLst>
        <pc:docMk/>
      </pc:docMkLst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17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18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19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20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21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22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26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27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28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29"/>
        </pc:sldMkLst>
      </pc:sldChg>
      <pc:sldChg chg="mod modClrScheme chgLayout">
        <pc:chgData name="Otmar Němec" userId="S::o.nemec@zstgmivancice.cz::3269c961-1234-45b5-8fcd-02ecd95bf1dc" providerId="AD" clId="Web-{BB5F9B63-67B2-DF25-631E-BDC9E90EB809}" dt="2025-02-27T19:54:34.382" v="0"/>
        <pc:sldMkLst>
          <pc:docMk/>
          <pc:sldMk cId="0" sldId="330"/>
        </pc:sldMkLst>
      </pc:sldChg>
      <pc:sldMasterChg chg="del delSldLayout">
        <pc:chgData name="Otmar Němec" userId="S::o.nemec@zstgmivancice.cz::3269c961-1234-45b5-8fcd-02ecd95bf1dc" providerId="AD" clId="Web-{BB5F9B63-67B2-DF25-631E-BDC9E90EB809}" dt="2025-02-27T19:54:34.382" v="0"/>
        <pc:sldMasterMkLst>
          <pc:docMk/>
          <pc:sldMasterMk cId="0" sldId="2147483648"/>
        </pc:sldMasterMkLst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3616847849" sldId="2147483649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2173952254" sldId="2147483650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913640866" sldId="2147483651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1818208052" sldId="2147483652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2565211047" sldId="2147483653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119945815" sldId="2147483654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107654371" sldId="2147483655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2628183733" sldId="2147483656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287651648" sldId="2147483657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1504931312" sldId="2147483658"/>
          </pc:sldLayoutMkLst>
        </pc:sldLayoutChg>
        <pc:sldLayoutChg chg="del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0" sldId="2147483648"/>
            <pc:sldLayoutMk cId="1277965045" sldId="2147483659"/>
          </pc:sldLayoutMkLst>
        </pc:sldLayoutChg>
      </pc:sldMasterChg>
      <pc:sldMasterChg chg="add addSldLayout modSldLayout">
        <pc:chgData name="Otmar Němec" userId="S::o.nemec@zstgmivancice.cz::3269c961-1234-45b5-8fcd-02ecd95bf1dc" providerId="AD" clId="Web-{BB5F9B63-67B2-DF25-631E-BDC9E90EB809}" dt="2025-02-27T19:54:34.382" v="0"/>
        <pc:sldMasterMkLst>
          <pc:docMk/>
          <pc:sldMasterMk cId="307244388" sldId="2147483660"/>
        </pc:sldMasterMkLst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1206072548" sldId="2147483661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1945928362" sldId="2147483662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1770643662" sldId="2147483663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2834455999" sldId="2147483664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2719219259" sldId="2147483665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2327096645" sldId="2147483666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2874714496" sldId="2147483667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251902744" sldId="2147483668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2332586586" sldId="2147483669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4292460046" sldId="2147483670"/>
          </pc:sldLayoutMkLst>
        </pc:sldLayoutChg>
        <pc:sldLayoutChg chg="add mod replId">
          <pc:chgData name="Otmar Němec" userId="S::o.nemec@zstgmivancice.cz::3269c961-1234-45b5-8fcd-02ecd95bf1dc" providerId="AD" clId="Web-{BB5F9B63-67B2-DF25-631E-BDC9E90EB809}" dt="2025-02-27T19:54:34.382" v="0"/>
          <pc:sldLayoutMkLst>
            <pc:docMk/>
            <pc:sldMasterMk cId="307244388" sldId="2147483660"/>
            <pc:sldLayoutMk cId="3214325204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E9328AA-0AFA-4B2C-B654-ACB73C262E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3331B7A-8440-4AB8-BD22-A808FF9059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EB0B26A-A4B7-4E31-ACC3-526660DCF91A}" type="datetimeFigureOut">
              <a:rPr lang="cs-CZ"/>
              <a:pPr>
                <a:defRPr/>
              </a:pPr>
              <a:t>28.02.2025</a:t>
            </a:fld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DBF04E66-9C3E-4BD0-8AA3-D3A1CEB9D1E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2A1B9E5B-D52A-4C80-ABA5-CB92D88A19E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F58FB9C-962E-4489-9E77-8EC865FEE9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F5D6931-EF42-4BB8-A2F2-9E0F696C42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743FE3-3BBD-4D46-86F7-6965F9222A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59E94D-56D3-46F3-9664-7F64D5B1620B}" type="datetimeFigureOut">
              <a:rPr lang="cs-CZ"/>
              <a:pPr>
                <a:defRPr/>
              </a:pPr>
              <a:t>28.02.2025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7596DD6D-DD6F-4898-9A12-3073BD9F29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1D783F55-7E33-4752-82BB-AEC78F146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02B776-04AF-4EE1-8C3C-E821BE8898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02BEB4-964B-42BB-A20B-525B79977D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AEBF64B-6A89-42F1-A98C-9E036DBF71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45B84D7E-B87E-4654-A952-E73EA8B3C4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639A3FD4-45E4-4756-B074-E5006B1936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6179221F-F1BE-4140-B59E-3AD012C070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0DD9AD-8ADD-4365-A3BB-69AAE8FD52F4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574001EA-D0EE-4EB8-BED7-17364EDCC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8B81699F-00B8-4313-B3E5-C523A42405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0FC0419C-1849-4B15-9CF7-9487C5A0E4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5E4B92-7554-4F3F-A149-BACE28F6E575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6D61B3BC-FE68-472D-9635-C0DEBC093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D6966EC1-452F-469D-98C2-58294DF790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A91DC0AF-EAD7-4E7B-A4B8-38EEBB4C53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F95B8A-B1ED-4BFC-946F-69D68B70833D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A956B053-2229-408F-916D-5B042DD9F4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830DB2F4-6BC9-49F7-BFF1-C099F87CBA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7CC07605-6AB3-414A-AE55-175AC583D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7410ED-92DF-4D95-9EE1-47B20506680F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5F120286-C9DF-45AB-A93C-248C649836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A3E48683-86CD-4B4A-AB77-1FAA3841CD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20582C80-833D-4F45-8B00-90F6637CB6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143A1C-EFCC-4122-9899-336958793229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3CC87471-D43C-498D-A2ED-BE0079B0D2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2FAB8FC9-C005-4163-A27E-C86F2A67B8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2451007A-FF4C-406E-99FF-4C5C80CFAF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7F1C7B-F667-4DB4-B8F6-10BC8A8410D8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17DEECE0-6240-43E1-BA5A-05892C220B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FAF12497-DF9C-4079-A22F-CF40575948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75C72B95-6F7D-4289-8BA1-261DD09D7F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CF283F-E455-4DFF-AF40-D08A8AA2CA0A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E5C77-BC08-C86E-AF26-E2FEF49C3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83BF2D0B-34A7-19AB-FBF3-364EF18415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013CF75A-6898-2352-79D1-50D84FCF2A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167DF2FB-4FA5-008C-B2FB-8180AD98F6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CF283F-E455-4DFF-AF40-D08A8AA2CA0A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0518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29092046-7F43-4DFD-AD3D-347A396705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8552CCBD-19B1-4C16-82C9-C227D03836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7A202AA2-2F99-41DE-9770-B19F09B76D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45504C-2B5C-4B05-A007-7D492D5EBD8F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5AB59887-80FA-4826-B7A4-E0BF65A754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A01186EA-81E8-411A-93BF-44932B937A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53EB0494-5096-4D74-BE22-EEB33D2CC8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1C4BE4-E56E-4A79-9668-CB08A332A5B9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6CD9F471-DFA7-4680-9127-84940208F5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3431E495-63B1-42D1-8FCE-BC2C5D0101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0FB0A095-EA0F-480A-85BC-C1C775E904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C16FEF-0224-4BD0-A58F-7F5BF63844F0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5EB700E3-CB98-4909-874F-8C755162A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F303F982-D6FE-4A43-9107-C7788665D4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103DCBF6-A18E-4F9F-8A02-D3BD57F6F2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06E01B-8B4A-4650-8B39-428CC75A63FB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20939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46774"/>
            <a:ext cx="6858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2133" cap="all" spc="400" baseline="0"/>
            </a:lvl1pPr>
            <a:lvl2pPr marL="609585" indent="0" algn="ctr">
              <a:buNone/>
              <a:defRPr sz="2133"/>
            </a:lvl2pPr>
            <a:lvl3pPr marL="1219170" indent="0" algn="ctr">
              <a:buNone/>
              <a:defRPr sz="2133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39B8-A7CB-4B82-AC0C-44B99F546761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72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2F6F-0846-489A-A4BC-61B476BE2887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6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592282"/>
            <a:ext cx="1971675" cy="558468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592282"/>
            <a:ext cx="5800725" cy="558468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DF21-A340-467A-94AB-9502647BB771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32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3940-CA92-4FEE-A698-62CF7BC5AC36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2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677" y="1514689"/>
            <a:ext cx="6438123" cy="3138875"/>
          </a:xfrm>
        </p:spPr>
        <p:txBody>
          <a:bodyPr anchor="b">
            <a:normAutofit/>
          </a:bodyPr>
          <a:lstStyle>
            <a:lvl1pPr>
              <a:defRPr sz="48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5677" y="4963886"/>
            <a:ext cx="6438124" cy="1125765"/>
          </a:xfrm>
        </p:spPr>
        <p:txBody>
          <a:bodyPr>
            <a:normAutofit/>
          </a:bodyPr>
          <a:lstStyle>
            <a:lvl1pPr marL="0" indent="0">
              <a:buNone/>
              <a:defRPr sz="2133" cap="all" spc="400" baseline="0">
                <a:solidFill>
                  <a:schemeClr val="tx2"/>
                </a:solidFill>
              </a:defRPr>
            </a:lvl1pPr>
            <a:lvl2pPr marL="60958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D641-6C35-45D1-9313-2719E9EA8AD8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4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368" y="2159176"/>
            <a:ext cx="3733090" cy="40177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46293" y="2159176"/>
            <a:ext cx="3739339" cy="40177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1268-3A74-4110-8F08-063DFB8BB885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5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012" y="602671"/>
            <a:ext cx="7821977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012" y="1696325"/>
            <a:ext cx="3722654" cy="647700"/>
          </a:xfrm>
        </p:spPr>
        <p:txBody>
          <a:bodyPr anchor="b">
            <a:noAutofit/>
          </a:bodyPr>
          <a:lstStyle>
            <a:lvl1pPr marL="0" indent="0">
              <a:buNone/>
              <a:defRPr sz="1867" b="1" cap="all" spc="400" baseline="0"/>
            </a:lvl1pPr>
            <a:lvl2pPr marL="609585" indent="0">
              <a:buNone/>
              <a:defRPr sz="1867" b="1"/>
            </a:lvl2pPr>
            <a:lvl3pPr marL="1219170" indent="0">
              <a:buNone/>
              <a:defRPr sz="1867" b="1"/>
            </a:lvl3pPr>
            <a:lvl4pPr marL="1828754" indent="0">
              <a:buNone/>
              <a:defRPr sz="1867" b="1"/>
            </a:lvl4pPr>
            <a:lvl5pPr marL="2438339" indent="0">
              <a:buNone/>
              <a:defRPr sz="1867" b="1"/>
            </a:lvl5pPr>
            <a:lvl6pPr marL="3047924" indent="0">
              <a:buNone/>
              <a:defRPr sz="1867" b="1"/>
            </a:lvl6pPr>
            <a:lvl7pPr marL="3657509" indent="0">
              <a:buNone/>
              <a:defRPr sz="1867" b="1"/>
            </a:lvl7pPr>
            <a:lvl8pPr marL="4267093" indent="0">
              <a:buNone/>
              <a:defRPr sz="1867" b="1"/>
            </a:lvl8pPr>
            <a:lvl9pPr marL="4876678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012" y="2344025"/>
            <a:ext cx="3722654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42002" y="1696325"/>
            <a:ext cx="3740987" cy="647700"/>
          </a:xfrm>
        </p:spPr>
        <p:txBody>
          <a:bodyPr anchor="b">
            <a:noAutofit/>
          </a:bodyPr>
          <a:lstStyle>
            <a:lvl1pPr marL="0" indent="0">
              <a:buNone/>
              <a:defRPr sz="1867" b="1" cap="all" spc="400" baseline="0"/>
            </a:lvl1pPr>
            <a:lvl2pPr marL="609585" indent="0">
              <a:buNone/>
              <a:defRPr sz="1867" b="1"/>
            </a:lvl2pPr>
            <a:lvl3pPr marL="1219170" indent="0">
              <a:buNone/>
              <a:defRPr sz="1867" b="1"/>
            </a:lvl3pPr>
            <a:lvl4pPr marL="1828754" indent="0">
              <a:buNone/>
              <a:defRPr sz="1867" b="1"/>
            </a:lvl4pPr>
            <a:lvl5pPr marL="2438339" indent="0">
              <a:buNone/>
              <a:defRPr sz="1867" b="1"/>
            </a:lvl5pPr>
            <a:lvl6pPr marL="3047924" indent="0">
              <a:buNone/>
              <a:defRPr sz="1867" b="1"/>
            </a:lvl6pPr>
            <a:lvl7pPr marL="3657509" indent="0">
              <a:buNone/>
              <a:defRPr sz="1867" b="1"/>
            </a:lvl7pPr>
            <a:lvl8pPr marL="4267093" indent="0">
              <a:buNone/>
              <a:defRPr sz="1867" b="1"/>
            </a:lvl8pPr>
            <a:lvl9pPr marL="4876678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42002" y="2344025"/>
            <a:ext cx="3740987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C1AF-C1FB-48A7-98B4-E595E63F6614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1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4C44-5F8C-4BEA-BBCE-8694F126DC43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9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56F9-C8F2-4EF7-8042-704C94FF2795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1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807868"/>
            <a:ext cx="2730535" cy="2062594"/>
          </a:xfrm>
        </p:spPr>
        <p:txBody>
          <a:bodyPr anchor="t">
            <a:normAutofit/>
          </a:bodyPr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4674" y="807868"/>
            <a:ext cx="4441867" cy="505318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000652"/>
            <a:ext cx="2730535" cy="2868336"/>
          </a:xfrm>
        </p:spPr>
        <p:txBody>
          <a:bodyPr anchor="b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932DF-953D-44BD-83F8-5D8DA76EA12A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820882"/>
            <a:ext cx="2729484" cy="2062595"/>
          </a:xfrm>
        </p:spPr>
        <p:txBody>
          <a:bodyPr anchor="t">
            <a:normAutofit/>
          </a:bodyPr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935557" y="919595"/>
            <a:ext cx="4580984" cy="5013614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000652"/>
            <a:ext cx="2732917" cy="2868336"/>
          </a:xfrm>
        </p:spPr>
        <p:txBody>
          <a:bodyPr anchor="b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326D-65F4-4B2F-9A62-9E4BD9402C47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8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1"/>
            <a:ext cx="9144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331" y="588245"/>
            <a:ext cx="7837338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368" y="2157985"/>
            <a:ext cx="7831836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368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cap="all" spc="400" baseline="0">
                <a:solidFill>
                  <a:schemeClr val="tx2"/>
                </a:solidFill>
              </a:defRPr>
            </a:lvl1pPr>
          </a:lstStyle>
          <a:p>
            <a:fld id="{F9B0CB28-85DB-480B-8C99-FD493ACC7120}" type="datetimeFigureOut">
              <a:rPr lang="en-US" dirty="0"/>
              <a:t>2/28/2025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49240" y="6356351"/>
            <a:ext cx="32232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cap="all" spc="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2500" y="6356351"/>
            <a:ext cx="390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7">
                <a:solidFill>
                  <a:schemeClr val="tx2"/>
                </a:solidFill>
                <a:latin typeface="+mj-lt"/>
              </a:defRPr>
            </a:lvl1pPr>
          </a:lstStyle>
          <a:p>
            <a:fld id="{5E4DE196-8A13-4FF7-A07E-102851959EAB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4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hyperlink" Target="https://www.novinky.cz/clanek/kultura-dalsi-clovek-zadrzen-v-kine-kdyz-si-natacel-simpsonovy-4018386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dclipart.org/displayimage.php?album=34&amp;pos=233" TargetMode="External"/><Relationship Id="rId5" Type="http://schemas.openxmlformats.org/officeDocument/2006/relationships/hyperlink" Target="http://www.pdclipart.org/displayimage.php?album=34&amp;pos=63" TargetMode="External"/><Relationship Id="rId4" Type="http://schemas.openxmlformats.org/officeDocument/2006/relationships/hyperlink" Target="http://office.microsoft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D311073-1481-45CF-8002-7974CC86130A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9B1ABDF-15F2-4EE1-AC72-F2A7A7D8DEE1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83ABCFD-451F-49E2-BCAC-114FBB62B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Školní dílo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D96CFD0-41DC-4FCA-B472-809F19683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školní díla může škola užívat nevýdělečně k výuce nebo k vlastní potřebě, čímž žádným způsobem nezasahuje do autorských práv a nepotřebuje k takovému užití svolení jeho autora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při užití díla tímto způsobem je však zapotřebí pamatovat na uvedení jména autora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pokud chce škola dílo využít nad rámec školy, potřebuje souhlas autora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žák jakožto autor školního díla může, není-li sjednáno mezi ním a školou jinak, své dílo užít sám (vystavit je, přednést na veřejnosti, vydat vlastním nákladem atd.)  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62148F39-84DE-45C5-A84B-8F1E9F034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91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8EF725B5-E947-4B37-BD51-3C1B1E1B2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91238"/>
            <a:ext cx="7478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jaké školní dílo jsi kdy vytvořil?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ADF61B4A-4403-40E4-B556-8CD481F4B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F6CB450-31FF-4442-B179-C60F05C9CFBB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FAFB8D-ED22-4803-8CD2-58E092297FE7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4F90934-C97F-4A5C-A566-F4B505C1F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Osobní informace na internetu – obrana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BF2207-96DF-472C-A731-B377495A9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Jak se tedy zmíněným jednáním můžeme bránit?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 první řadě můžeme zažádat o odstranění těchto informací osobu, která informace na web umístila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druhou možností je oslovit provozovatele serveru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třetí poslední možností je obrana přes občanskoprávní žalobu (můžeme žádat zadostiučinění omluvou nebo soud stanoví návrh na peněžité plnění, náhradu škody)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pokud se dokonce domníváme, že se třetí osoba dopustila trestného činu pomluvy, je možné podat trestní oznámení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DA4D01B4-4E9C-4118-B0B8-F56F91C6C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68767D8E-0528-4233-B46B-6BB721CAE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zveřejňuješ na internetu často informace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o sobě či druhých?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34A1BFBF-BC9E-490B-A1C5-5CF76FF82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B64AEC0-1553-4FE2-9D8F-27C9AA6C4142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121064C-7D06-4484-BAFA-4424791D817F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04CFA95-41C0-422B-B6ED-B0AE0816B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Co můžeme na internetu sdílet?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B8DE29F-007F-4275-9C29-B37670FE3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713216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sdílet obsah znamená, že nabízíte svá data ke stažení cizím uživatelům, na oplátku si stahujete ale data jejich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sdílení obsahu na internetu výrazně urychluje výměnu informací, je však třeba jít legální cestou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sdílet můžeme:</a:t>
            </a:r>
            <a:r>
              <a:rPr lang="cs-CZ" altLang="cs-CZ" sz="2000" b="1">
                <a:latin typeface="Arial" panose="020B0604020202020204" pitchFamily="34" charset="0"/>
              </a:rPr>
              <a:t>   </a:t>
            </a:r>
            <a:endParaRPr lang="cs-CZ" altLang="cs-CZ" sz="2000">
              <a:latin typeface="Arial" panose="020B0604020202020204" pitchFamily="34" charset="0"/>
            </a:endParaRP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naše vlastní díla (např. školní práce, hudební nahrávky)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díla, jejichž práva mají svolení s šířením – bývají</a:t>
            </a:r>
            <a:br>
              <a:rPr lang="cs-CZ" altLang="cs-CZ" sz="2000">
                <a:latin typeface="Arial" panose="020B0604020202020204" pitchFamily="34" charset="0"/>
              </a:rPr>
            </a:br>
            <a:r>
              <a:rPr lang="cs-CZ" altLang="cs-CZ" sz="2000">
                <a:latin typeface="Arial" panose="020B0604020202020204" pitchFamily="34" charset="0"/>
              </a:rPr>
              <a:t>	označena např. pojmem „public domain“ nebo </a:t>
            </a:r>
            <a:r>
              <a:rPr lang="cs-CZ" sz="2000">
                <a:latin typeface="Arial"/>
                <a:cs typeface="Arial"/>
              </a:rPr>
              <a:t>Creative Commons</a:t>
            </a:r>
            <a:endParaRPr lang="cs-CZ" altLang="cs-CZ" sz="2000">
              <a:latin typeface="Arial" panose="020B0604020202020204" pitchFamily="34" charset="0"/>
            </a:endParaRP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volná díla – ta, jejichž autorská práva vypršela dobou trvaní, a tak</a:t>
            </a:r>
            <a:br>
              <a:rPr lang="cs-CZ" altLang="cs-CZ" sz="2000">
                <a:latin typeface="Arial" panose="020B0604020202020204" pitchFamily="34" charset="0"/>
              </a:rPr>
            </a:br>
            <a:r>
              <a:rPr lang="cs-CZ" altLang="cs-CZ" sz="2000">
                <a:latin typeface="Arial" panose="020B0604020202020204" pitchFamily="34" charset="0"/>
              </a:rPr>
              <a:t>	je smí kdokoliv volně užívat (např. Babička Boženy Němcové)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3D449BE5-1D48-484B-B642-FB806A0B5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738E4D8B-6180-4D09-A77C-120AFA622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19788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E47424FA-7CC4-415E-932A-B2B09DCBA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19800"/>
            <a:ext cx="7478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sdílíš na internetu data? Jaká to jsou?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5140A6D-D2E1-4AF5-9732-20E6C2E3C9B4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188A7CB-CE57-422E-88C0-3FEC897852E6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EA648A9-11C9-42ED-AE62-320165634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Sdílení dat – na co si dávat pozor!!!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F482865-43DD-4674-ACD7-216B37C00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79835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stahování souborů pouze pro svoji osobní potřebu </a:t>
            </a:r>
            <a:r>
              <a:rPr lang="cs-CZ" sz="2000"/>
              <a:t>je dle zákona v pořádku (hudba, filmy, neplatí pro software)</a:t>
            </a: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problém nastává v momentě sdílení, tj. šíření děl, k nimž nemáte udělenou licenci na šíření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výše popsané jednání je protizákonné a hrozí za něj vysoké sankce (je to totéž jako prodávání nelegální kopie hudebních CD)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riziko postihu také hrozí při používání tzv. peer-to-peer (</a:t>
            </a:r>
            <a:r>
              <a:rPr lang="cs-CZ" sz="2000" dirty="0" err="1"/>
              <a:t>P2P</a:t>
            </a:r>
            <a:r>
              <a:rPr lang="cs-CZ" sz="2000" dirty="0"/>
              <a:t>) sítí (při stahování současně sdílíte stahovaný </a:t>
            </a:r>
            <a:r>
              <a:rPr lang="cs-CZ" sz="2000"/>
              <a:t>soubor s </a:t>
            </a:r>
            <a:r>
              <a:rPr lang="cs-CZ" sz="2000" dirty="0"/>
              <a:t>ostatními a ti si ho mohou stahovat od vás)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většina takto sdíleného obsahu je šířena neoprávněně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za tuto nezákonnou činnost hrozí náhrada škody držitelům autorských práv a ve správním řízení potom pokuta až 150 tisíc Kč nebo i trestněprávní postih s trestem odnětí svobody až na </a:t>
            </a:r>
            <a:r>
              <a:rPr lang="cs-CZ" sz="2000" b="1"/>
              <a:t>osm let </a:t>
            </a:r>
            <a:r>
              <a:rPr lang="cs-CZ" sz="2000"/>
              <a:t>– viz příklad </a:t>
            </a:r>
            <a:r>
              <a:rPr lang="cs-CZ" sz="2000">
                <a:hlinkClick r:id="rId4"/>
              </a:rPr>
              <a:t>natáčení v kině</a:t>
            </a:r>
            <a:endParaRPr lang="cs-CZ" sz="2000" b="1" dirty="0"/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02248DA0-9C03-4134-AF93-68B6E1FF3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5767492-296B-4E78-B794-12BD41EC071C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237997-8DEC-4236-8A74-9B6B912B4E27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0B4E97B-366B-49D1-B722-D951D0A9A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Fotografie na webu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B192F08-E7D1-4C46-9F4C-2C142B25F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13715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fotografie osob lze pořizovat jen s jejich svolením (souhlas </a:t>
            </a:r>
          </a:p>
          <a:p>
            <a:pPr marL="0" indent="0" eaLnBrk="1" hangingPunct="1">
              <a:defRPr/>
            </a:pPr>
            <a:r>
              <a:rPr lang="cs-CZ" sz="2000" dirty="0"/>
              <a:t>     s fotografováním ale ještě neznamená souhlas se zveřejněním </a:t>
            </a:r>
          </a:p>
          <a:p>
            <a:pPr marL="0" indent="0" eaLnBrk="1" hangingPunct="1">
              <a:defRPr/>
            </a:pPr>
            <a:r>
              <a:rPr lang="cs-CZ" sz="2000" dirty="0"/>
              <a:t>     </a:t>
            </a:r>
            <a:r>
              <a:rPr lang="cs-CZ" sz="2000"/>
              <a:t>na webu či sociálních sítí)</a:t>
            </a: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praxe je taková, že se nebudete každého z přátel ptát, zda souhlasí s umístěním fotky </a:t>
            </a:r>
            <a:r>
              <a:rPr lang="cs-CZ" sz="2000"/>
              <a:t>na internetu, </a:t>
            </a:r>
            <a:r>
              <a:rPr lang="cs-CZ" sz="2000" dirty="0"/>
              <a:t>na které je společně </a:t>
            </a:r>
          </a:p>
          <a:p>
            <a:pPr marL="0" indent="0" eaLnBrk="1" hangingPunct="1">
              <a:defRPr/>
            </a:pPr>
            <a:r>
              <a:rPr lang="cs-CZ" sz="2000" dirty="0"/>
              <a:t>     s ostatními zachycen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jestliže ale projeví nesouhlas, měli byste fotku </a:t>
            </a:r>
            <a:r>
              <a:rPr lang="cs-CZ" sz="2000"/>
              <a:t>z internetu </a:t>
            </a:r>
            <a:r>
              <a:rPr lang="cs-CZ" sz="2000" dirty="0"/>
              <a:t>odstranit (v jiném případě může dotčená osoba celou věc řešit i soudně)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0206BBE6-B3F5-4218-8649-314559A10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5165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C5B5704-CFD3-414B-88BF-2630CF4C4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616575"/>
            <a:ext cx="7478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řešil jsi někdy problém s fotografováním osob, které neměli zájem o pořízení fotografie, ale ty jsi chtěl fotit třeba ostatní?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E0BEB6CE-D0F0-4F1E-A8AB-4B987D1D4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A639B41-0B6A-45E2-B4D5-2D5091010EDD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46DCA0B-7223-4EE0-8BA1-D970F1BE1ECC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0D1FD5E-75FF-4B34-BAE2-745887084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44650"/>
            <a:ext cx="738187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svolení fotografované osoby není třeba jen tehdy, jsou-li fotografie použity k úředním účelům na základě zákona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každý může pořizovat a vystavovat fotografie bez souhlasu fotografovaného, pokud se jedná o vědecké a umělecké účely či rozhlasové a televizní zpravodajství (objeví-li se vaše foto při slavnostním průvodu městem na stránce portálu města, je to v pořádku a provozovatel stránek tím nic neporušuje)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 každém případě platí důsledné zvážení zveřejněných fotografií (jednou zveřejněná fotografie se stává veřejně přístupnou a je nemožné zabránit jejímu šíření, případnému zneužití)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393163BB-8309-495C-93F4-C2875BDB4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527F1494-6693-4E1F-8DEE-992EFC7AB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FCCF866-98BD-4E79-AA48-2B93DBF41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objevil ses někdy na fotografii v některém místním deníku či na internetu, aniž jsi věděl, že jsi focen?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4AC8C9E-22D6-4D9E-8CC0-D7D80CDA89F4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59B634E-D9E6-459D-AA02-CE0B5BD40C92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3FC8AB-863E-4016-8A6E-64BB518EF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95225"/>
            <a:ext cx="8309775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Blip>
                <a:blip r:embed="rId3"/>
              </a:buBlip>
              <a:defRPr/>
            </a:pPr>
            <a:r>
              <a:rPr lang="cs-CZ" sz="2000" dirty="0">
                <a:latin typeface="Arial"/>
                <a:cs typeface="Arial"/>
              </a:rPr>
              <a:t>pokud jsou obrázky vlastní tvorbou, je vhodné uvést:</a:t>
            </a:r>
            <a:br>
              <a:rPr lang="cs-CZ" sz="2000" dirty="0">
                <a:latin typeface="Arial"/>
                <a:cs typeface="Arial"/>
              </a:rPr>
            </a:br>
            <a:r>
              <a:rPr lang="cs-CZ" sz="2000" b="1" dirty="0">
                <a:latin typeface="Arial"/>
                <a:cs typeface="Arial"/>
              </a:rPr>
              <a:t>Použité obrázky (fotografie) jsou vlastní tvorbou autora.</a:t>
            </a:r>
            <a:br>
              <a:rPr lang="cs-CZ" sz="2000" dirty="0">
                <a:latin typeface="Arial"/>
                <a:cs typeface="Arial"/>
              </a:rPr>
            </a:br>
            <a:endParaRPr lang="cs-CZ"/>
          </a:p>
          <a:p>
            <a:pPr>
              <a:buFontTx/>
              <a:buBlip>
                <a:blip r:embed="rId3"/>
              </a:buBlip>
              <a:defRPr/>
            </a:pPr>
            <a:r>
              <a:rPr lang="cs-CZ" sz="2000" dirty="0">
                <a:latin typeface="Arial"/>
                <a:cs typeface="Arial"/>
              </a:rPr>
              <a:t>fotografie jakožto autorské dílo potřebuje ke svému zveřejnění souhlas autora – fotografa </a:t>
            </a:r>
            <a:endParaRPr lang="cs-CZ">
              <a:latin typeface="Arial"/>
              <a:cs typeface="Arial"/>
            </a:endParaRP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výjimkou je použití fotografie u recenze na danou fotografii, zde je nutné uvedení autora, např.:</a:t>
            </a:r>
          </a:p>
          <a:p>
            <a:pPr marL="0" indent="0" eaLnBrk="1" hangingPunct="1">
              <a:defRPr/>
            </a:pPr>
            <a:r>
              <a:rPr lang="cs-CZ" sz="2000" dirty="0"/>
              <a:t>	</a:t>
            </a:r>
          </a:p>
          <a:p>
            <a:pPr marL="0" indent="0" eaLnBrk="1" hangingPunct="1">
              <a:defRPr/>
            </a:pPr>
            <a:r>
              <a:rPr lang="cs-CZ" sz="2000" dirty="0"/>
              <a:t>	- Použité obrázky jsou dostupné pod licencí Microsoft </a:t>
            </a:r>
          </a:p>
          <a:p>
            <a:pPr marL="0" indent="0" eaLnBrk="1" hangingPunct="1">
              <a:defRPr/>
            </a:pPr>
            <a:r>
              <a:rPr lang="cs-CZ" sz="2000" dirty="0"/>
              <a:t>	  Office verze 2019 na </a:t>
            </a:r>
            <a:r>
              <a:rPr lang="cs-CZ" sz="2000" u="sng" dirty="0">
                <a:hlinkClick r:id="rId4"/>
              </a:rPr>
              <a:t>http://office.microsoft.com</a:t>
            </a:r>
            <a:r>
              <a:rPr lang="cs-CZ" sz="2000" dirty="0"/>
              <a:t>.</a:t>
            </a:r>
          </a:p>
          <a:p>
            <a:pPr>
              <a:defRPr/>
            </a:pPr>
            <a:r>
              <a:rPr lang="cs-CZ" sz="2000" dirty="0"/>
              <a:t>		</a:t>
            </a:r>
          </a:p>
          <a:p>
            <a:pPr>
              <a:defRPr/>
            </a:pPr>
            <a:r>
              <a:rPr lang="cs-CZ" sz="2000" dirty="0">
                <a:latin typeface="Arial"/>
                <a:cs typeface="Arial"/>
              </a:rPr>
              <a:t>		- Všechny uveřejněné odkazy [15. 02. 2025] </a:t>
            </a:r>
          </a:p>
          <a:p>
            <a:pPr>
              <a:defRPr/>
            </a:pPr>
            <a:r>
              <a:rPr lang="cs-CZ" sz="2000" dirty="0"/>
              <a:t>		  Dostupné pod licencí Public </a:t>
            </a:r>
            <a:r>
              <a:rPr lang="cs-CZ" sz="2000" dirty="0" err="1"/>
              <a:t>domain</a:t>
            </a:r>
            <a:r>
              <a:rPr lang="cs-CZ" sz="2000" dirty="0"/>
              <a:t> na WWW:</a:t>
            </a:r>
          </a:p>
          <a:p>
            <a:pPr lvl="2">
              <a:buFontTx/>
              <a:buAutoNum type="arabicPeriod"/>
              <a:defRPr/>
            </a:pPr>
            <a:r>
              <a:rPr lang="cs-CZ" sz="1600" dirty="0">
                <a:latin typeface="Arial"/>
                <a:cs typeface="Arial"/>
              </a:rPr>
              <a:t>&lt;</a:t>
            </a:r>
            <a:r>
              <a:rPr lang="cs-CZ" sz="1600" dirty="0">
                <a:latin typeface="Arial"/>
                <a:cs typeface="Arial"/>
                <a:hlinkClick r:id="rId5"/>
              </a:rPr>
              <a:t>http://www.pdclipart.org/displayimage.php?album=34&amp;pos=63</a:t>
            </a:r>
            <a:r>
              <a:rPr lang="cs-CZ" sz="1600" dirty="0">
                <a:latin typeface="Arial"/>
                <a:cs typeface="Arial"/>
              </a:rPr>
              <a:t>&gt;</a:t>
            </a:r>
          </a:p>
          <a:p>
            <a:pPr lvl="2">
              <a:buFontTx/>
              <a:buAutoNum type="arabicPeriod"/>
              <a:defRPr/>
            </a:pPr>
            <a:r>
              <a:rPr lang="cs-CZ" sz="1600" dirty="0">
                <a:latin typeface="Arial"/>
                <a:cs typeface="Arial"/>
              </a:rPr>
              <a:t>&lt;</a:t>
            </a:r>
            <a:r>
              <a:rPr lang="cs-CZ" sz="1600" dirty="0">
                <a:latin typeface="Arial"/>
                <a:cs typeface="Arial"/>
                <a:hlinkClick r:id="rId6"/>
              </a:rPr>
              <a:t>http://www.pdclipart.org/displayimage.php?album=34&amp;pos=233</a:t>
            </a:r>
            <a:r>
              <a:rPr lang="cs-CZ" sz="1600" dirty="0">
                <a:latin typeface="Arial"/>
                <a:cs typeface="Arial"/>
              </a:rPr>
              <a:t>&gt;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2FF137E8-1B1E-44C7-A84A-A358CC62B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B9A17-A6CE-79F1-60B2-38FBF684F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A92C3C8-04B3-45E7-BCEC-46CA79182A32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1153241-E185-D681-33AF-2FAD88A2BA77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FCC0993-43ED-C4E9-1B98-71F56F4E3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42" y="1138897"/>
            <a:ext cx="830977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Blip>
                <a:blip r:embed="rId3"/>
              </a:buBlip>
              <a:defRPr/>
            </a:pPr>
            <a:r>
              <a:rPr lang="cs-CZ" sz="2000" dirty="0">
                <a:latin typeface="Arial"/>
                <a:cs typeface="Arial"/>
              </a:rPr>
              <a:t>pokud někdo vytváří nějaká autorská díla (grafiku, fotografii, </a:t>
            </a:r>
            <a:br>
              <a:rPr lang="cs-CZ" sz="2000" dirty="0">
                <a:latin typeface="Arial"/>
                <a:cs typeface="Arial"/>
              </a:rPr>
            </a:br>
            <a:r>
              <a:rPr lang="cs-CZ" sz="2000" dirty="0">
                <a:latin typeface="Arial"/>
                <a:cs typeface="Arial"/>
              </a:rPr>
              <a:t>hudbu, prezentaci, video…) a chce, aby ostatní mohli tuto práci</a:t>
            </a:r>
            <a:br>
              <a:rPr lang="cs-CZ" sz="2000" dirty="0">
                <a:latin typeface="Arial"/>
                <a:cs typeface="Arial"/>
              </a:rPr>
            </a:br>
            <a:r>
              <a:rPr lang="cs-CZ" sz="2000" dirty="0">
                <a:latin typeface="Arial"/>
                <a:cs typeface="Arial"/>
              </a:rPr>
              <a:t>dále (v mezích poskytnuté licence) volně a bezplatně použít – například zdokonalit, přeložit, použít při výuce, pustit v rádiu, otisknout v novinách – může zvážit použití některé z licencí </a:t>
            </a:r>
            <a:r>
              <a:rPr lang="cs-CZ" sz="2000" b="1" dirty="0" err="1">
                <a:latin typeface="Arial"/>
                <a:cs typeface="Arial"/>
              </a:rPr>
              <a:t>Creative</a:t>
            </a:r>
            <a:r>
              <a:rPr lang="cs-CZ" sz="2000" b="1" dirty="0">
                <a:latin typeface="Arial"/>
                <a:cs typeface="Arial"/>
              </a:rPr>
              <a:t> </a:t>
            </a:r>
            <a:r>
              <a:rPr lang="cs-CZ" sz="2000" b="1" dirty="0" err="1">
                <a:latin typeface="Arial"/>
                <a:cs typeface="Arial"/>
              </a:rPr>
              <a:t>Commons</a:t>
            </a:r>
            <a:r>
              <a:rPr lang="cs-CZ" sz="2000" dirty="0">
                <a:latin typeface="Arial"/>
                <a:cs typeface="Arial"/>
              </a:rPr>
              <a:t>. </a:t>
            </a:r>
            <a:endParaRPr lang="en-US" sz="2000" dirty="0">
              <a:latin typeface="Arial"/>
              <a:cs typeface="Arial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000" dirty="0">
                <a:latin typeface="Arial"/>
                <a:cs typeface="Arial"/>
              </a:rPr>
              <a:t>autorství zůstane v každém případě zachováno, dílo se bude dále rozvíjet a navíc třeba </a:t>
            </a:r>
            <a:r>
              <a:rPr lang="cs-CZ" sz="2000">
                <a:latin typeface="Arial"/>
                <a:cs typeface="Arial"/>
              </a:rPr>
              <a:t>někomu pomůže </a:t>
            </a:r>
            <a:r>
              <a:rPr lang="cs-CZ" sz="2000" dirty="0">
                <a:latin typeface="Arial"/>
                <a:cs typeface="Arial"/>
              </a:rPr>
              <a:t>nebo dodá inspiraci, případně </a:t>
            </a:r>
            <a:r>
              <a:rPr lang="cs-CZ" sz="2000">
                <a:latin typeface="Arial"/>
                <a:cs typeface="Arial"/>
              </a:rPr>
              <a:t>udělá reklamu (to se týká všech podob díla – foto, text...).</a:t>
            </a:r>
            <a:endParaRPr lang="en-US" sz="2000" dirty="0">
              <a:latin typeface="Arial"/>
              <a:cs typeface="Arial"/>
            </a:endParaRP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FB099053-EE4A-5734-F01A-F0251FE87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A3BB56C-C708-0FD1-BD6E-1CE527DA6D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5203" y="4001636"/>
            <a:ext cx="5923708" cy="277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7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4AC8C9E-22D6-4D9E-8CC0-D7D80CDA89F4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59B634E-D9E6-459D-AA02-CE0B5BD40C92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3FC8AB-863E-4016-8A6E-64BB518EF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44650"/>
            <a:ext cx="7561262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/>
              <a:t>citace AI:</a:t>
            </a:r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r>
              <a:rPr lang="cs-CZ" sz="2000" b="1"/>
              <a:t>a) obrázky</a:t>
            </a:r>
          </a:p>
          <a:p>
            <a:pPr marL="0" indent="0" eaLnBrk="1" hangingPunct="1">
              <a:defRPr/>
            </a:pPr>
            <a:endParaRPr lang="cs-CZ" sz="2000" b="1"/>
          </a:p>
          <a:p>
            <a:pPr marL="0" indent="0" eaLnBrk="1" hangingPunct="1">
              <a:defRPr/>
            </a:pPr>
            <a:endParaRPr lang="cs-CZ" sz="2000" b="1"/>
          </a:p>
          <a:p>
            <a:pPr marL="0" indent="0" eaLnBrk="1" hangingPunct="1">
              <a:defRPr/>
            </a:pPr>
            <a:endParaRPr lang="cs-CZ" sz="2000" b="1"/>
          </a:p>
          <a:p>
            <a:pPr marL="0" indent="0" eaLnBrk="1" hangingPunct="1">
              <a:defRPr/>
            </a:pPr>
            <a:endParaRPr lang="cs-CZ" sz="2000" b="1"/>
          </a:p>
          <a:p>
            <a:pPr marL="0" indent="0" eaLnBrk="1" hangingPunct="1">
              <a:defRPr/>
            </a:pPr>
            <a:endParaRPr lang="cs-CZ" sz="2000" b="1"/>
          </a:p>
          <a:p>
            <a:pPr marL="0" indent="0" eaLnBrk="1" hangingPunct="1">
              <a:defRPr/>
            </a:pPr>
            <a:endParaRPr lang="cs-CZ" sz="2000" b="1"/>
          </a:p>
          <a:p>
            <a:pPr marL="0" indent="0" eaLnBrk="1" hangingPunct="1">
              <a:defRPr/>
            </a:pPr>
            <a:r>
              <a:rPr lang="cs-CZ" sz="2000" b="1"/>
              <a:t>			</a:t>
            </a:r>
            <a:r>
              <a:rPr lang="cs-CZ" sz="2000"/>
              <a:t>(Microsoft, 2025)</a:t>
            </a:r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r>
              <a:rPr lang="cs-CZ" sz="2000"/>
              <a:t>Pod odkazem citace (v seznamu literatury) by se mělo objevit:</a:t>
            </a:r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r>
              <a:rPr lang="cs-CZ" sz="2000"/>
              <a:t>Microsoft. Obrázek generovaný Copilotem [AI generovaný obrázek]. In: Microsoft Copilot [online]. 2025 [cit. 2025-02-15]. </a:t>
            </a:r>
            <a:endParaRPr lang="cs-CZ" sz="2000" dirty="0"/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2972F692-D30F-40EE-ADA4-76A1AA80C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2" descr="Thumbnail Image Vytvoř obrázek pro tvorbu webu">
            <a:extLst>
              <a:ext uri="{FF2B5EF4-FFF2-40B4-BE49-F238E27FC236}">
                <a16:creationId xmlns:a16="http://schemas.microsoft.com/office/drawing/2014/main" id="{D3173F13-5D79-4706-86D5-FC97DA10F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773238"/>
            <a:ext cx="2419350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4AC8C9E-22D6-4D9E-8CC0-D7D80CDA89F4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59B634E-D9E6-459D-AA02-CE0B5BD40C92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3FC8AB-863E-4016-8A6E-64BB518EF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44650"/>
            <a:ext cx="85852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/>
              <a:t>citace AI:</a:t>
            </a:r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r>
              <a:rPr lang="cs-CZ" sz="2000" b="1"/>
              <a:t>b) text</a:t>
            </a:r>
          </a:p>
          <a:p>
            <a:pPr marL="0" indent="0" eaLnBrk="1" hangingPunct="1">
              <a:defRPr/>
            </a:pPr>
            <a:r>
              <a:rPr lang="cs-CZ" sz="2000"/>
              <a:t>Přímo v textu by mělo být za citací uvedeno:</a:t>
            </a:r>
          </a:p>
          <a:p>
            <a:pPr marL="0" indent="0" eaLnBrk="1" hangingPunct="1">
              <a:defRPr/>
            </a:pPr>
            <a:r>
              <a:rPr lang="cs-CZ" sz="2000"/>
              <a:t>(Microsoft, 2023)</a:t>
            </a:r>
            <a:endParaRPr lang="cs-CZ" sz="2000" b="1"/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r>
              <a:rPr lang="cs-CZ" sz="2000"/>
              <a:t>Pod odkazem citace (v seznamu literatury) by se mělo objevit:</a:t>
            </a:r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r>
              <a:rPr lang="cs-CZ" sz="2000"/>
              <a:t>Microsoft. Copilot (verze GPT-4). AI program. 2023. Dostupné z: https://www.microsoft.com. [Citováno 2025-02-15].</a:t>
            </a:r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endParaRPr lang="cs-CZ" sz="2000"/>
          </a:p>
          <a:p>
            <a:pPr marL="0" indent="0" eaLnBrk="1" hangingPunct="1">
              <a:defRPr/>
            </a:pPr>
            <a:r>
              <a:rPr lang="cs-CZ" sz="2000" b="1"/>
              <a:t>Citaci lze jednoduše zkopírovat zadáním promptu do konkrétního AI.</a:t>
            </a:r>
            <a:endParaRPr lang="cs-CZ" sz="2000" b="1" dirty="0"/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6A9A41F3-80AA-4189-97BC-13FB6112F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F492110-E81C-450D-9D55-31BF73EC5F50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5DE652-568C-45BE-ADE2-470A197F2A58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F84AAFA-B5D5-48A8-97D2-CD2BC3D4F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Osobní informace na internetu – mnou zveřejněné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4483F03-ECAA-45DE-8205-08AF8EEE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podobně jako u fotografií je nutné dobře promyslet zveřejňování informací na internetu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všechny zveřejněné informace mohou být přístupné i těm, </a:t>
            </a:r>
          </a:p>
          <a:p>
            <a:pPr marL="0" indent="0" eaLnBrk="1" hangingPunct="1">
              <a:defRPr/>
            </a:pPr>
            <a:r>
              <a:rPr lang="cs-CZ" sz="2000" dirty="0"/>
              <a:t>     o kterých jste třeba vůbec netušili, že je budou číst (např. učitel </a:t>
            </a:r>
          </a:p>
          <a:p>
            <a:pPr marL="0" indent="0" eaLnBrk="1" hangingPunct="1">
              <a:defRPr/>
            </a:pPr>
            <a:r>
              <a:rPr lang="cs-CZ" sz="2000" dirty="0"/>
              <a:t>     zjistí na vašem profilu urážlivé výroky na jeho osobu a další </a:t>
            </a:r>
          </a:p>
          <a:p>
            <a:pPr marL="0" indent="0" eaLnBrk="1" hangingPunct="1">
              <a:defRPr/>
            </a:pPr>
            <a:r>
              <a:rPr lang="cs-CZ" sz="2000" dirty="0"/>
              <a:t>     fotografie o vás)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 dnešní době je již téměř běžné, že např. zaměstnavatel zjišťuje na internetu informace o osobách ucházejících se </a:t>
            </a:r>
          </a:p>
          <a:p>
            <a:pPr marL="0" indent="0" eaLnBrk="1" hangingPunct="1">
              <a:defRPr/>
            </a:pPr>
            <a:r>
              <a:rPr lang="cs-CZ" sz="2000" dirty="0"/>
              <a:t>     o práci (dávejte proto velký pozor na to, co o sobě </a:t>
            </a:r>
            <a:r>
              <a:rPr lang="cs-CZ" sz="2000"/>
              <a:t>na internetu </a:t>
            </a:r>
            <a:endParaRPr lang="cs-CZ" sz="2000" dirty="0"/>
          </a:p>
          <a:p>
            <a:pPr marL="0" indent="0" eaLnBrk="1" hangingPunct="1">
              <a:defRPr/>
            </a:pPr>
            <a:r>
              <a:rPr lang="cs-CZ" sz="2000" dirty="0"/>
              <a:t>     uvádíte) 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D28E0CC9-BA34-4E0B-BA1E-99AD56A48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8FF170FE-140B-4727-ADF1-187160939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zveřejnil jsi někdy informace o sobě či někom jiném, které jsi nakonec odstranil, protože nebyly vhodné?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E541FB3D-9722-4B51-8E94-712CB1CA4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173A1BB-A36C-4B3D-B405-12C2C7CB43BC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DF6F4C2-7743-425E-8074-E47C591A8D6A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AC88CF7-596B-4CFD-84D4-87A84DFBD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Osobní informace na internetu – zveřejněné druhými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BB75637-9F9A-44D4-9022-038BE4139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naše fotografie může každý zveřejňovat jen s naším souhlasem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pokud zjistíme, že někdo zveřejňuje informace o nás, musí dbát ochrany osobnosti a soukromí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pokud jsou tyto informace nepravdivé a mohou do jisté míry ohrozit naši vážnost u spoluobčanů, poškodit nás ve škole,  zaměstnání nebo narušit rodinné vztahy, </a:t>
            </a:r>
            <a:r>
              <a:rPr lang="cs-CZ" altLang="cs-CZ" sz="2000" b="1">
                <a:latin typeface="Arial" panose="020B0604020202020204" pitchFamily="34" charset="0"/>
              </a:rPr>
              <a:t>může se jejich šiřitel dopouštět trestného činu pomluvy a hrozí mu trest odnětí svobody až na dva roky</a:t>
            </a:r>
            <a:endParaRPr lang="cs-CZ" altLang="cs-CZ" sz="2000">
              <a:latin typeface="Arial" panose="020B0604020202020204" pitchFamily="34" charset="0"/>
            </a:endParaRP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35D74B69-1512-4AFD-84D4-85CEF6476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00335B8A-BB23-44FF-B70B-50415B23C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našel jsi někdy na internetu informace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o sobě, které byly nepravdivé? Jak jsi tuto situaci řešil?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5EAF4F25-89B7-4284-9801-BE53BD103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633087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theme1.xml><?xml version="1.0" encoding="utf-8"?>
<a:theme xmlns:a="http://schemas.openxmlformats.org/drawingml/2006/main" name="BohoVogueVTI">
  <a:themeElements>
    <a:clrScheme name="BohoVogueVTI">
      <a:dk1>
        <a:sysClr val="windowText" lastClr="000000"/>
      </a:dk1>
      <a:lt1>
        <a:sysClr val="window" lastClr="FFFFFF"/>
      </a:lt1>
      <a:dk2>
        <a:srgbClr val="35403A"/>
      </a:dk2>
      <a:lt2>
        <a:srgbClr val="F1EFEB"/>
      </a:lt2>
      <a:accent1>
        <a:srgbClr val="9E8B50"/>
      </a:accent1>
      <a:accent2>
        <a:srgbClr val="D5966B"/>
      </a:accent2>
      <a:accent3>
        <a:srgbClr val="9BA6BB"/>
      </a:accent3>
      <a:accent4>
        <a:srgbClr val="869880"/>
      </a:accent4>
      <a:accent5>
        <a:srgbClr val="588267"/>
      </a:accent5>
      <a:accent6>
        <a:srgbClr val="B89C46"/>
      </a:accent6>
      <a:hlink>
        <a:srgbClr val="C77138"/>
      </a:hlink>
      <a:folHlink>
        <a:srgbClr val="589374"/>
      </a:folHlink>
    </a:clrScheme>
    <a:fontScheme name="BohoVogueVTI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BohoVogu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587E0025-A466-4551-A341-1A9F570FDF06}" vid="{F615CBBD-D1BB-4663-887F-92A47C7C6AB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2723</TotalTime>
  <Words>783</Words>
  <Application>Microsoft Office PowerPoint</Application>
  <PresentationFormat>Předvádění na obrazovce (4:3)</PresentationFormat>
  <Paragraphs>132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Aptos Light</vt:lpstr>
      <vt:lpstr>Arial</vt:lpstr>
      <vt:lpstr>Calibri</vt:lpstr>
      <vt:lpstr>Times New Roman</vt:lpstr>
      <vt:lpstr>Walbaum Display</vt:lpstr>
      <vt:lpstr>BohoVogueVTI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Otmar Němec</cp:lastModifiedBy>
  <cp:revision>341</cp:revision>
  <dcterms:created xsi:type="dcterms:W3CDTF">2010-10-19T08:27:42Z</dcterms:created>
  <dcterms:modified xsi:type="dcterms:W3CDTF">2025-02-28T18:41:11Z</dcterms:modified>
</cp:coreProperties>
</file>