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17" r:id="rId2"/>
    <p:sldId id="318" r:id="rId3"/>
    <p:sldId id="319" r:id="rId4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21" autoAdjust="0"/>
  </p:normalViewPr>
  <p:slideViewPr>
    <p:cSldViewPr>
      <p:cViewPr varScale="1">
        <p:scale>
          <a:sx n="81" d="100"/>
          <a:sy n="81" d="100"/>
        </p:scale>
        <p:origin x="1502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28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107EDCA2-CCA2-4994-AEC8-366014B68B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FE80A0A4-9EA6-4D17-B7FF-85E73C5BE2C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E89137D-65AE-47DE-A5A2-371239DE6280}" type="datetimeFigureOut">
              <a:rPr lang="cs-CZ"/>
              <a:pPr>
                <a:defRPr/>
              </a:pPr>
              <a:t>04.03.2025</a:t>
            </a:fld>
            <a:endParaRPr lang="cs-CZ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3D80AAE2-EF51-4914-A6FA-6BC37EC8FDD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AE7CD9EC-8B81-4F81-8ADA-8A3D30CDAA5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E7137A8-A5B2-4AE1-8EA5-A6D9DDE8A41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A6C276C7-A1D0-45B4-B760-8F0B7F967B8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9F0BB17-A8FD-4B45-B727-D7B1623751E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0CA1A3F-D86A-4742-90BC-2BD3DB4AD6DA}" type="datetimeFigureOut">
              <a:rPr lang="cs-CZ"/>
              <a:pPr>
                <a:defRPr/>
              </a:pPr>
              <a:t>04.03.2025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8507D954-2D36-400F-AD49-607FED85F97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06097105-32E9-4ABB-9717-E84BD20238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77D1A6-1143-4857-BD50-5F1914EF0CA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BB04439-7CFE-4D11-A3AF-2B2BA2654B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3D06D72-A711-4942-8B0B-B0BB3F6EB4B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obrázek snímku 1">
            <a:extLst>
              <a:ext uri="{FF2B5EF4-FFF2-40B4-BE49-F238E27FC236}">
                <a16:creationId xmlns:a16="http://schemas.microsoft.com/office/drawing/2014/main" id="{056ECE14-5107-4398-9A44-328C9D60C9D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Zástupný symbol pro poznámky 2">
            <a:extLst>
              <a:ext uri="{FF2B5EF4-FFF2-40B4-BE49-F238E27FC236}">
                <a16:creationId xmlns:a16="http://schemas.microsoft.com/office/drawing/2014/main" id="{D6EC08A8-A80B-48BE-9578-3D7D9A86C1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5124" name="Zástupný symbol pro číslo snímku 3">
            <a:extLst>
              <a:ext uri="{FF2B5EF4-FFF2-40B4-BE49-F238E27FC236}">
                <a16:creationId xmlns:a16="http://schemas.microsoft.com/office/drawing/2014/main" id="{79686AD8-8ABC-4DA7-ABC3-1913C15578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7315A61-1EF8-42CB-84E4-01CFC18BD818}" type="slidenum">
              <a:rPr lang="cs-CZ" altLang="cs-CZ" smtClean="0"/>
              <a:pPr>
                <a:spcBef>
                  <a:spcPct val="0"/>
                </a:spcBef>
              </a:pPr>
              <a:t>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>
            <a:extLst>
              <a:ext uri="{FF2B5EF4-FFF2-40B4-BE49-F238E27FC236}">
                <a16:creationId xmlns:a16="http://schemas.microsoft.com/office/drawing/2014/main" id="{A3CF6ABD-DEC1-4963-9315-66F48C41F36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>
            <a:extLst>
              <a:ext uri="{FF2B5EF4-FFF2-40B4-BE49-F238E27FC236}">
                <a16:creationId xmlns:a16="http://schemas.microsoft.com/office/drawing/2014/main" id="{70FA1A38-CC09-4C9A-818B-FC14E6FD05C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7172" name="Zástupný symbol pro číslo snímku 3">
            <a:extLst>
              <a:ext uri="{FF2B5EF4-FFF2-40B4-BE49-F238E27FC236}">
                <a16:creationId xmlns:a16="http://schemas.microsoft.com/office/drawing/2014/main" id="{8AF058A9-0B58-4A3D-AB23-B408150F39D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345FD53-1DD1-4FB3-B134-F64FE4F223FB}" type="slidenum">
              <a:rPr lang="cs-CZ" altLang="cs-CZ"/>
              <a:pPr algn="r" eaLnBrk="1" hangingPunct="1">
                <a:spcBef>
                  <a:spcPct val="0"/>
                </a:spcBef>
              </a:pPr>
              <a:t>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Zástupný symbol pro obrázek snímku 1">
            <a:extLst>
              <a:ext uri="{FF2B5EF4-FFF2-40B4-BE49-F238E27FC236}">
                <a16:creationId xmlns:a16="http://schemas.microsoft.com/office/drawing/2014/main" id="{CFAF75CF-44E6-485C-9D59-7EF2FB03069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Zástupný symbol pro poznámky 2">
            <a:extLst>
              <a:ext uri="{FF2B5EF4-FFF2-40B4-BE49-F238E27FC236}">
                <a16:creationId xmlns:a16="http://schemas.microsoft.com/office/drawing/2014/main" id="{C62D9116-04AD-4332-AD42-61D6A646444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  <p:sp>
        <p:nvSpPr>
          <p:cNvPr id="9220" name="Zástupný symbol pro číslo snímku 3">
            <a:extLst>
              <a:ext uri="{FF2B5EF4-FFF2-40B4-BE49-F238E27FC236}">
                <a16:creationId xmlns:a16="http://schemas.microsoft.com/office/drawing/2014/main" id="{03D2D90C-B255-4E12-BC20-6D0699729A5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FD4211A-18B2-4FA6-8366-469BE647B2BC}" type="slidenum">
              <a:rPr lang="cs-CZ" altLang="cs-CZ"/>
              <a:pPr algn="r" eaLnBrk="1" hangingPunct="1">
                <a:spcBef>
                  <a:spcPct val="0"/>
                </a:spcBef>
              </a:pPr>
              <a:t>3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74400CE0-49E7-488D-8321-BEDE8E394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5620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84571E70-1454-4568-9C11-ED66321113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625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269F3DBF-20D0-47C8-B59D-AB3505D02A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5982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3F8A68E4-29D5-4249-981B-F60C5408006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399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BE974075-B5B1-4379-BAB7-6F934EC9D71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17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49CA9A8-9FB1-4B2C-9D58-F17FB328AEF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656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4">
            <a:extLst>
              <a:ext uri="{FF2B5EF4-FFF2-40B4-BE49-F238E27FC236}">
                <a16:creationId xmlns:a16="http://schemas.microsoft.com/office/drawing/2014/main" id="{781F74DF-A1C9-42BF-9542-EBDF7E28E8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653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4">
            <a:extLst>
              <a:ext uri="{FF2B5EF4-FFF2-40B4-BE49-F238E27FC236}">
                <a16:creationId xmlns:a16="http://schemas.microsoft.com/office/drawing/2014/main" id="{18EE0BEA-5B26-480C-B6B2-5776759DEA9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245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4">
            <a:extLst>
              <a:ext uri="{FF2B5EF4-FFF2-40B4-BE49-F238E27FC236}">
                <a16:creationId xmlns:a16="http://schemas.microsoft.com/office/drawing/2014/main" id="{88045460-3054-4285-8B0B-5F06EE8F77E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54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8EDEA18-CE54-4B4D-A155-FDB3AD2E9C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829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C76302B-66E5-46E5-BD0E-6BF3AAE75E6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cs-CZ"/>
              <a:t>Autorem materiálu a všech jeho částí, není-li uvedeno jinak, je (jméno a příjmení autora).</a:t>
            </a:r>
            <a:br>
              <a:rPr lang="cs-CZ"/>
            </a:br>
            <a:r>
              <a:rPr lang="cs-CZ"/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411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FFFF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>
            <a:extLst>
              <a:ext uri="{FF2B5EF4-FFF2-40B4-BE49-F238E27FC236}">
                <a16:creationId xmlns:a16="http://schemas.microsoft.com/office/drawing/2014/main" id="{0CDDA483-66F5-4806-810D-0F24BB07C10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>
            <a:extLst>
              <a:ext uri="{FF2B5EF4-FFF2-40B4-BE49-F238E27FC236}">
                <a16:creationId xmlns:a16="http://schemas.microsoft.com/office/drawing/2014/main" id="{01CD7A32-EFC3-4112-BEE9-37B24E8011C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683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5D45B9-0B69-4C4C-8F42-A06245A746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00113" y="6381750"/>
            <a:ext cx="74882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cs-CZ">
                <a:latin typeface="Arial" charset="0"/>
              </a:rPr>
              <a:t>Autorem materiálu a všech jeho částí, není-li uvedeno jinak, je (jméno a příjmení autora).</a:t>
            </a:r>
            <a:br>
              <a:rPr lang="cs-CZ">
                <a:latin typeface="Arial" charset="0"/>
              </a:rPr>
            </a:br>
            <a:r>
              <a:rPr lang="cs-CZ">
                <a:latin typeface="Arial" charset="0"/>
              </a:rPr>
              <a:t>Dostupné z Metodického portálu www.rvp.cz ; ISSN 1802-4785. Provozuje Národní ústav pro vzdělávání, školské poradenské zařízení a zařízení pro další vzdělávání pedagogických pracovníků (NÚV).</a:t>
            </a:r>
          </a:p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image" Target="../media/image1.png"/><Relationship Id="rId7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onemec.ic.cz/" TargetMode="External"/><Relationship Id="rId5" Type="http://schemas.openxmlformats.org/officeDocument/2006/relationships/hyperlink" Target="http://vas_nazev.nazevserveru.cz/" TargetMode="External"/><Relationship Id="rId4" Type="http://schemas.openxmlformats.org/officeDocument/2006/relationships/hyperlink" Target="http://www.webnode.cz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wmf"/><Relationship Id="rId5" Type="http://schemas.openxmlformats.org/officeDocument/2006/relationships/image" Target="../media/image2.wmf"/><Relationship Id="rId4" Type="http://schemas.openxmlformats.org/officeDocument/2006/relationships/hyperlink" Target="http://www.ic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0C4C1CD7-A486-4D8E-AF6A-465B9342B25C}"/>
              </a:ext>
            </a:extLst>
          </p:cNvPr>
          <p:cNvSpPr txBox="1"/>
          <p:nvPr/>
        </p:nvSpPr>
        <p:spPr>
          <a:xfrm>
            <a:off x="0" y="549275"/>
            <a:ext cx="9144000" cy="457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400" b="1">
                <a:solidFill>
                  <a:srgbClr val="000000"/>
                </a:solidFill>
                <a:latin typeface="Calibri" pitchFamily="34" charset="0"/>
              </a:rPr>
              <a:t>Doménové jméno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78EF390-E436-46C7-9D5A-C38BD2C6FAD3}"/>
              </a:ext>
            </a:extLst>
          </p:cNvPr>
          <p:cNvSpPr txBox="1"/>
          <p:nvPr/>
        </p:nvSpPr>
        <p:spPr>
          <a:xfrm>
            <a:off x="0" y="0"/>
            <a:ext cx="9144000" cy="544513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Doménové jméno a webhosting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BAA1C4C-BD2A-418D-ABC4-0606991C96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Jak dál po vytvoření webu?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B91E6408-5DCA-4E04-A013-5FC45302DD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8065144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jestliže již považujeme své webové stránky za hotové, nic nám  nebrání v jejich zveřejnění na internetu 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prvním krokem bude výběr domény (název domény je jméno webové adresy) 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máme 2 možnosti: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- můžeme hostovat zdarma = freehosting (doména 3. řádu)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		- můžeme si objednat placený hosting (doména 2. řádu)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br>
              <a:rPr lang="cs-CZ" altLang="cs-CZ" sz="2000">
                <a:latin typeface="Arial" panose="020B0604020202020204" pitchFamily="34" charset="0"/>
              </a:rPr>
            </a:br>
            <a:r>
              <a:rPr lang="cs-CZ" altLang="cs-CZ" sz="2000">
                <a:latin typeface="Arial" panose="020B0604020202020204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endParaRPr lang="cs-CZ" altLang="cs-CZ" sz="2000">
              <a:latin typeface="Arial" panose="020B0604020202020204" pitchFamily="34" charset="0"/>
            </a:endParaRPr>
          </a:p>
        </p:txBody>
      </p:sp>
      <p:pic>
        <p:nvPicPr>
          <p:cNvPr id="10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81C63183-42A5-43EC-8E2E-B6084F981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661025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F24734B4-D71F-4EA2-818E-1802CAA7C4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5761038"/>
            <a:ext cx="74787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věděl bys, jaký je rozdíl mezi doménou třetího a druhého řádu (kromě ceny)?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B1089AFE-53F2-40D9-95AA-6C09788DB1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B58F5AC-61EF-456A-ABFA-4D4609A584A9}"/>
              </a:ext>
            </a:extLst>
          </p:cNvPr>
          <p:cNvSpPr txBox="1"/>
          <p:nvPr/>
        </p:nvSpPr>
        <p:spPr>
          <a:xfrm>
            <a:off x="0" y="549275"/>
            <a:ext cx="9144000" cy="457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400" b="1">
                <a:solidFill>
                  <a:srgbClr val="000000"/>
                </a:solidFill>
                <a:latin typeface="Calibri" pitchFamily="34" charset="0"/>
              </a:rPr>
              <a:t>Doménové jméno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AA9892A-89E4-465A-A328-D451E05EA8B7}"/>
              </a:ext>
            </a:extLst>
          </p:cNvPr>
          <p:cNvSpPr txBox="1"/>
          <p:nvPr/>
        </p:nvSpPr>
        <p:spPr>
          <a:xfrm>
            <a:off x="0" y="0"/>
            <a:ext cx="9144000" cy="544513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Doménové jméno a webhosting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ED5B06D-A9BA-4F34-AFE4-DDF685D7D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Rozdíl mezi doménami 3. a 2. řádu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890DA92-E034-4AA9-B6E1-DE6DC816AB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705725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doména třetího řádu bývá obvykle zdarma umístěna na serverech poskytujících služby hostingu (např. </a:t>
            </a:r>
            <a:r>
              <a:rPr lang="cs-CZ" altLang="cs-CZ" sz="2000">
                <a:latin typeface="Arial" panose="020B0604020202020204" pitchFamily="34" charset="0"/>
                <a:hlinkClick r:id="rId4"/>
              </a:rPr>
              <a:t>www.webnode.cz</a:t>
            </a:r>
            <a:r>
              <a:rPr lang="cs-CZ" altLang="cs-CZ" sz="2000"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většinou se jedná o tvar </a:t>
            </a:r>
            <a:r>
              <a:rPr lang="cs-CZ" altLang="cs-CZ" sz="2000">
                <a:latin typeface="Arial" panose="020B0604020202020204" pitchFamily="34" charset="0"/>
                <a:hlinkClick r:id="rId5"/>
              </a:rPr>
              <a:t>http://</a:t>
            </a:r>
            <a:r>
              <a:rPr lang="cs-CZ" altLang="cs-CZ" sz="2000" i="1">
                <a:latin typeface="Arial" panose="020B0604020202020204" pitchFamily="34" charset="0"/>
                <a:hlinkClick r:id="rId5"/>
              </a:rPr>
              <a:t>vas_nazev.nazevserveru.cz</a:t>
            </a:r>
            <a:r>
              <a:rPr lang="cs-CZ" altLang="cs-CZ" sz="2000" i="1">
                <a:latin typeface="Arial" panose="020B0604020202020204" pitchFamily="34" charset="0"/>
              </a:rPr>
              <a:t> </a:t>
            </a:r>
            <a:r>
              <a:rPr lang="cs-CZ" altLang="cs-CZ" sz="2000">
                <a:latin typeface="Arial" panose="020B0604020202020204" pitchFamily="34" charset="0"/>
              </a:rPr>
              <a:t>– např. </a:t>
            </a:r>
            <a:r>
              <a:rPr lang="cs-CZ" altLang="cs-CZ" sz="2000">
                <a:latin typeface="Arial" panose="020B0604020202020204" pitchFamily="34" charset="0"/>
                <a:hlinkClick r:id="rId6"/>
              </a:rPr>
              <a:t>https://zstgm.webnode.cz</a:t>
            </a:r>
            <a:r>
              <a:rPr lang="cs-CZ" altLang="cs-CZ" sz="2000">
                <a:latin typeface="Arial" panose="020B0604020202020204" pitchFamily="34" charset="0"/>
              </a:rPr>
              <a:t> (příklad neexistující stránky).  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často je URL ještě složitější, což představuje další nevýhodu těchto domén 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nepříjemnou se může také stát povinné umístění reklamy serveru na vaše stránky</a:t>
            </a:r>
          </a:p>
        </p:txBody>
      </p:sp>
      <p:pic>
        <p:nvPicPr>
          <p:cNvPr id="10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8F464826-D320-4431-B472-F35CCCCF4B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805488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D82DB5AC-8E29-4D18-8AD6-50CB4B7F65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5905500"/>
            <a:ext cx="74787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najděte další servery, které umožňují freehosting. 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CF9218C0-6FF0-4610-98BE-0ED4A4C612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48E5A32-1C47-4B8F-9883-70AE89EBB510}"/>
              </a:ext>
            </a:extLst>
          </p:cNvPr>
          <p:cNvSpPr txBox="1"/>
          <p:nvPr/>
        </p:nvSpPr>
        <p:spPr>
          <a:xfrm>
            <a:off x="0" y="549275"/>
            <a:ext cx="9144000" cy="457200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400" b="1">
                <a:solidFill>
                  <a:srgbClr val="000000"/>
                </a:solidFill>
                <a:latin typeface="Calibri" pitchFamily="34" charset="0"/>
              </a:rPr>
              <a:t>Hosting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93A369C-7A28-416E-85E5-0DDA83B30EF7}"/>
              </a:ext>
            </a:extLst>
          </p:cNvPr>
          <p:cNvSpPr txBox="1"/>
          <p:nvPr/>
        </p:nvSpPr>
        <p:spPr>
          <a:xfrm>
            <a:off x="0" y="0"/>
            <a:ext cx="9144000" cy="544513"/>
          </a:xfrm>
          <a:prstGeom prst="rect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cs-CZ" sz="2800" b="1">
                <a:solidFill>
                  <a:srgbClr val="FFFFFF"/>
                </a:solidFill>
                <a:latin typeface="Calibri" pitchFamily="34" charset="0"/>
                <a:cs typeface="Times New Roman" pitchFamily="18" charset="0"/>
              </a:rPr>
              <a:t>Doménové jméno a webhosting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2D9BC2C-A47A-4E2D-BA45-97F96BDEE6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1557338"/>
            <a:ext cx="83534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b="1">
                <a:latin typeface="Arial" panose="020B0604020202020204" pitchFamily="34" charset="0"/>
              </a:rPr>
              <a:t>Hosting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0F77AA65-BDAD-4CB0-888B-926E853AE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2551113"/>
            <a:ext cx="784912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hostingem rozumíme místo, kde jsou stránky fyzicky umístěné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pokud volíme doménu 3. řádu, bude umístěna na serveru, který jsme si zvolili (zdarma např. na serveru </a:t>
            </a:r>
            <a:r>
              <a:rPr lang="cs-CZ" altLang="cs-CZ" sz="2000">
                <a:latin typeface="Arial" panose="020B0604020202020204" pitchFamily="34" charset="0"/>
                <a:hlinkClick r:id="rId4"/>
              </a:rPr>
              <a:t>www.webnode.cz</a:t>
            </a:r>
            <a:r>
              <a:rPr lang="cs-CZ" altLang="cs-CZ" sz="2000">
                <a:latin typeface="Arial" panose="020B0604020202020204" pitchFamily="34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doména 2. řádu nám umožňuje zvlášť registrovat doménu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>
                <a:latin typeface="Arial" panose="020B0604020202020204" pitchFamily="34" charset="0"/>
              </a:rPr>
              <a:t>     a zvlášť hosting (oba kroky jsou placené) </a:t>
            </a:r>
          </a:p>
          <a:p>
            <a:pPr eaLnBrk="1" hangingPunct="1">
              <a:spcBef>
                <a:spcPct val="0"/>
              </a:spcBef>
              <a:buFontTx/>
              <a:buBlip>
                <a:blip r:embed="rId3"/>
              </a:buBlip>
            </a:pPr>
            <a:r>
              <a:rPr lang="cs-CZ" altLang="cs-CZ" sz="2000">
                <a:latin typeface="Arial" panose="020B0604020202020204" pitchFamily="34" charset="0"/>
              </a:rPr>
              <a:t>placený hosting nabízí lepší služby než freehosting – např. větší prostor na disku, zálohování dat, dokonalejší administraci, více e-mailů... adresa pak bude vypadat např. www.zstgmivancice.cz</a:t>
            </a:r>
          </a:p>
        </p:txBody>
      </p:sp>
      <p:pic>
        <p:nvPicPr>
          <p:cNvPr id="10" name="Picture 11" descr="C:\Documents and Settings\Administrator\Local Settings\Temporary Internet Files\Content.IE5\D6K6511U\MC900434411[1].wmf">
            <a:extLst>
              <a:ext uri="{FF2B5EF4-FFF2-40B4-BE49-F238E27FC236}">
                <a16:creationId xmlns:a16="http://schemas.microsoft.com/office/drawing/2014/main" id="{69605DAF-CFD2-49DA-80AE-EA9820DBD5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5805488"/>
            <a:ext cx="7302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>
            <a:extLst>
              <a:ext uri="{FF2B5EF4-FFF2-40B4-BE49-F238E27FC236}">
                <a16:creationId xmlns:a16="http://schemas.microsoft.com/office/drawing/2014/main" id="{C636187D-A5FB-4BD8-B233-78F7602B6E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25538" y="5905500"/>
            <a:ext cx="74787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Samostatná práce v hodině: zjistěte cenu hostingu a domény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>
                <a:latin typeface="Arial" panose="020B0604020202020204" pitchFamily="34" charset="0"/>
              </a:rPr>
              <a:t>u poskytovatelů těchto služeb. </a:t>
            </a:r>
          </a:p>
        </p:txBody>
      </p:sp>
      <p:pic>
        <p:nvPicPr>
          <p:cNvPr id="15370" name="Picture 10" descr="C:\Documents and Settings\Administrator\Local Settings\Temporary Internet Files\Content.IE5\EDZZWLQH\MC900440424[1].wmf">
            <a:extLst>
              <a:ext uri="{FF2B5EF4-FFF2-40B4-BE49-F238E27FC236}">
                <a16:creationId xmlns:a16="http://schemas.microsoft.com/office/drawing/2014/main" id="{D90E384D-F17F-4592-B6D7-C0AA55E8AF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7163" y="1141413"/>
            <a:ext cx="1203325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theme/theme1.xml><?xml version="1.0" encoding="utf-8"?>
<a:theme xmlns:a="http://schemas.openxmlformats.org/drawingml/2006/main" name="DUM-PPT-š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3161</TotalTime>
  <Words>284</Words>
  <Application>Microsoft Office PowerPoint</Application>
  <PresentationFormat>Předvádění na obrazovce (4:3)</PresentationFormat>
  <Paragraphs>31</Paragraphs>
  <Slides>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DUM-PPT-šablona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učebního materiálu</dc:title>
  <dc:creator>Tereza Bížová</dc:creator>
  <dc:description>Dostupné z Metodického portálu www.rvp.cz, ISSN: 1802-4785, financovaného z ESF a státního rozpočtu ČR. Provozováno Výzkumným ústavem pedagogickým v Praze.</dc:description>
  <cp:lastModifiedBy>Otmar Němec</cp:lastModifiedBy>
  <cp:revision>316</cp:revision>
  <dcterms:created xsi:type="dcterms:W3CDTF">2010-10-19T08:27:42Z</dcterms:created>
  <dcterms:modified xsi:type="dcterms:W3CDTF">2025-03-04T08:36:33Z</dcterms:modified>
</cp:coreProperties>
</file>