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17" r:id="rId2"/>
    <p:sldId id="318" r:id="rId3"/>
    <p:sldId id="319" r:id="rId4"/>
    <p:sldId id="320" r:id="rId5"/>
    <p:sldId id="321" r:id="rId6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94621" autoAdjust="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28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E97B741B-F00C-46F2-A0A9-D74AD355F74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3077CC3-352B-4FC3-87DA-BD1B28C606F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414061C-1F0F-4742-AC19-05D08448AB7D}" type="datetimeFigureOut">
              <a:rPr lang="cs-CZ"/>
              <a:pPr>
                <a:defRPr/>
              </a:pPr>
              <a:t>04.03.2025</a:t>
            </a:fld>
            <a:endParaRPr lang="cs-CZ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4B1276C8-5237-45CD-AF8C-AC2A4A8C4C3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924AECA5-09B8-417B-BC27-767B65CEF7B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6F579506-E906-4F28-8DF7-27AB40E84A5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5CBAA003-6D49-47CA-BC89-60F4569923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1F14940-BE34-4AFE-BB7F-CDC9BAC8B0C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26C835B-59FB-43A8-BC4B-D91F93C18CDA}" type="datetimeFigureOut">
              <a:rPr lang="cs-CZ"/>
              <a:pPr>
                <a:defRPr/>
              </a:pPr>
              <a:t>04.03.2025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10BC7CB6-FA7A-4F80-B8C5-6E7E8C203A0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DD4CEEB3-A757-4A76-B5AC-04A031CBBC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8936ED9-9A6E-4038-A764-7F859AC50D9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3122251-ABA7-469D-A887-9FC92BFC21A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B385EFF-476C-4372-81EC-331071A68D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>
            <a:extLst>
              <a:ext uri="{FF2B5EF4-FFF2-40B4-BE49-F238E27FC236}">
                <a16:creationId xmlns:a16="http://schemas.microsoft.com/office/drawing/2014/main" id="{94570306-F7BB-468A-93CD-6315C691367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>
            <a:extLst>
              <a:ext uri="{FF2B5EF4-FFF2-40B4-BE49-F238E27FC236}">
                <a16:creationId xmlns:a16="http://schemas.microsoft.com/office/drawing/2014/main" id="{1BB7ECA0-C237-45D4-A037-439B13C91D9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5124" name="Zástupný symbol pro číslo snímku 3">
            <a:extLst>
              <a:ext uri="{FF2B5EF4-FFF2-40B4-BE49-F238E27FC236}">
                <a16:creationId xmlns:a16="http://schemas.microsoft.com/office/drawing/2014/main" id="{231038E8-006C-4A3B-8E7B-98B27D802E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6CA4CC6-6716-40DF-A38F-6169C9F233F1}" type="slidenum">
              <a:rPr lang="cs-CZ" altLang="cs-CZ" smtClean="0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>
            <a:extLst>
              <a:ext uri="{FF2B5EF4-FFF2-40B4-BE49-F238E27FC236}">
                <a16:creationId xmlns:a16="http://schemas.microsoft.com/office/drawing/2014/main" id="{264A9B9B-46A7-4A2B-9759-B65BB0510A8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>
            <a:extLst>
              <a:ext uri="{FF2B5EF4-FFF2-40B4-BE49-F238E27FC236}">
                <a16:creationId xmlns:a16="http://schemas.microsoft.com/office/drawing/2014/main" id="{EF8F6D0A-835F-46EE-B2C3-3EC841EC067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7172" name="Zástupný symbol pro číslo snímku 3">
            <a:extLst>
              <a:ext uri="{FF2B5EF4-FFF2-40B4-BE49-F238E27FC236}">
                <a16:creationId xmlns:a16="http://schemas.microsoft.com/office/drawing/2014/main" id="{58980D99-0E4F-4B37-AE58-D1CA992E43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07C20FC-7EE7-45E2-9291-36828188D422}" type="slidenum">
              <a:rPr lang="cs-CZ" altLang="cs-CZ" smtClean="0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>
            <a:extLst>
              <a:ext uri="{FF2B5EF4-FFF2-40B4-BE49-F238E27FC236}">
                <a16:creationId xmlns:a16="http://schemas.microsoft.com/office/drawing/2014/main" id="{63F18E7F-8C8E-4609-89CC-8E170745FE8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>
            <a:extLst>
              <a:ext uri="{FF2B5EF4-FFF2-40B4-BE49-F238E27FC236}">
                <a16:creationId xmlns:a16="http://schemas.microsoft.com/office/drawing/2014/main" id="{B4D76281-E5F0-48AD-AA42-746EE653E0B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9220" name="Zástupný symbol pro číslo snímku 3">
            <a:extLst>
              <a:ext uri="{FF2B5EF4-FFF2-40B4-BE49-F238E27FC236}">
                <a16:creationId xmlns:a16="http://schemas.microsoft.com/office/drawing/2014/main" id="{52156858-7B9E-4A14-B280-D733FD0E85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BD02E4-4429-4083-B3C4-60A48AA17BDF}" type="slidenum">
              <a:rPr lang="cs-CZ" altLang="cs-CZ" smtClean="0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>
            <a:extLst>
              <a:ext uri="{FF2B5EF4-FFF2-40B4-BE49-F238E27FC236}">
                <a16:creationId xmlns:a16="http://schemas.microsoft.com/office/drawing/2014/main" id="{0C64F878-84FC-492C-BE03-4C57EED2CEF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>
            <a:extLst>
              <a:ext uri="{FF2B5EF4-FFF2-40B4-BE49-F238E27FC236}">
                <a16:creationId xmlns:a16="http://schemas.microsoft.com/office/drawing/2014/main" id="{6D6CAB54-AE2C-4EA9-A09A-A598A0B71B7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1268" name="Zástupný symbol pro číslo snímku 3">
            <a:extLst>
              <a:ext uri="{FF2B5EF4-FFF2-40B4-BE49-F238E27FC236}">
                <a16:creationId xmlns:a16="http://schemas.microsoft.com/office/drawing/2014/main" id="{2D3B6033-E33A-4A50-8FB3-634510BA55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339161-8FCB-46E1-A113-7A1DD411CD45}" type="slidenum">
              <a:rPr lang="cs-CZ" altLang="cs-CZ" smtClean="0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>
            <a:extLst>
              <a:ext uri="{FF2B5EF4-FFF2-40B4-BE49-F238E27FC236}">
                <a16:creationId xmlns:a16="http://schemas.microsoft.com/office/drawing/2014/main" id="{E30D7604-260C-4FC0-9ABA-4AAA51B1F0D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Zástupný symbol pro poznámky 2">
            <a:extLst>
              <a:ext uri="{FF2B5EF4-FFF2-40B4-BE49-F238E27FC236}">
                <a16:creationId xmlns:a16="http://schemas.microsoft.com/office/drawing/2014/main" id="{28FF452C-F1CD-4185-904F-E2C061DB8D4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3316" name="Zástupný symbol pro číslo snímku 3">
            <a:extLst>
              <a:ext uri="{FF2B5EF4-FFF2-40B4-BE49-F238E27FC236}">
                <a16:creationId xmlns:a16="http://schemas.microsoft.com/office/drawing/2014/main" id="{9EB4F31D-BDD7-4E07-A320-B1CD50299E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8789B3-2F40-4FB4-95E1-9A9931C391B2}" type="slidenum">
              <a:rPr lang="cs-CZ" altLang="cs-CZ" smtClean="0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8534839F-679E-4CC5-A45D-5DB4420A3C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>
                <a:latin typeface="Arial" charset="0"/>
              </a:rPr>
              <a:t>Autorem materiálu a všech jeho částí, není-li uvedeno jinak, je (jméno a příjmení autora).</a:t>
            </a:r>
            <a:br>
              <a:rPr lang="cs-CZ">
                <a:latin typeface="Arial" charset="0"/>
              </a:rPr>
            </a:br>
            <a:r>
              <a:rPr lang="cs-CZ">
                <a:latin typeface="Arial" charset="0"/>
              </a:rPr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348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064819BC-0817-4347-9389-75F2AA2FDA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>
                <a:latin typeface="Arial" charset="0"/>
              </a:rPr>
              <a:t>Autorem materiálu a všech jeho částí, není-li uvedeno jinak, je (jméno a příjmení autora).</a:t>
            </a:r>
            <a:br>
              <a:rPr lang="cs-CZ">
                <a:latin typeface="Arial" charset="0"/>
              </a:rPr>
            </a:br>
            <a:r>
              <a:rPr lang="cs-CZ">
                <a:latin typeface="Arial" charset="0"/>
              </a:rPr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896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C11AE78A-BEF7-488B-A9C7-AB28604192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>
                <a:latin typeface="Arial" charset="0"/>
              </a:rPr>
              <a:t>Autorem materiálu a všech jeho částí, není-li uvedeno jinak, je (jméno a příjmení autora).</a:t>
            </a:r>
            <a:br>
              <a:rPr lang="cs-CZ">
                <a:latin typeface="Arial" charset="0"/>
              </a:rPr>
            </a:br>
            <a:r>
              <a:rPr lang="cs-CZ">
                <a:latin typeface="Arial" charset="0"/>
              </a:rPr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053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371FB0D7-D1B3-47B6-B5CB-630BABF92AC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>
                <a:latin typeface="Arial" charset="0"/>
              </a:rPr>
              <a:t>Autorem materiálu a všech jeho částí, není-li uvedeno jinak, je (jméno a příjmení autora).</a:t>
            </a:r>
            <a:br>
              <a:rPr lang="cs-CZ">
                <a:latin typeface="Arial" charset="0"/>
              </a:rPr>
            </a:br>
            <a:r>
              <a:rPr lang="cs-CZ">
                <a:latin typeface="Arial" charset="0"/>
              </a:rPr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64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923256F9-BF7E-43A2-9C34-DFEC560A4A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>
                <a:latin typeface="Arial" charset="0"/>
              </a:rPr>
              <a:t>Autorem materiálu a všech jeho částí, není-li uvedeno jinak, je (jméno a příjmení autora).</a:t>
            </a:r>
            <a:br>
              <a:rPr lang="cs-CZ">
                <a:latin typeface="Arial" charset="0"/>
              </a:rPr>
            </a:br>
            <a:r>
              <a:rPr lang="cs-CZ">
                <a:latin typeface="Arial" charset="0"/>
              </a:rPr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312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38A09D-8FDA-4FD1-97DC-D4C627BCAF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>
                <a:latin typeface="Arial" charset="0"/>
              </a:rPr>
              <a:t>Autorem materiálu a všech jeho částí, není-li uvedeno jinak, je (jméno a příjmení autora).</a:t>
            </a:r>
            <a:br>
              <a:rPr lang="cs-CZ">
                <a:latin typeface="Arial" charset="0"/>
              </a:rPr>
            </a:br>
            <a:r>
              <a:rPr lang="cs-CZ">
                <a:latin typeface="Arial" charset="0"/>
              </a:rPr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750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4">
            <a:extLst>
              <a:ext uri="{FF2B5EF4-FFF2-40B4-BE49-F238E27FC236}">
                <a16:creationId xmlns:a16="http://schemas.microsoft.com/office/drawing/2014/main" id="{F8967909-1424-4C68-964F-EC0545F0E0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>
                <a:latin typeface="Arial" charset="0"/>
              </a:rPr>
              <a:t>Autorem materiálu a všech jeho částí, není-li uvedeno jinak, je (jméno a příjmení autora).</a:t>
            </a:r>
            <a:br>
              <a:rPr lang="cs-CZ">
                <a:latin typeface="Arial" charset="0"/>
              </a:rPr>
            </a:br>
            <a:r>
              <a:rPr lang="cs-CZ">
                <a:latin typeface="Arial" charset="0"/>
              </a:rPr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4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8C735962-D372-4613-B663-30E2F67ADA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>
                <a:latin typeface="Arial" charset="0"/>
              </a:rPr>
              <a:t>Autorem materiálu a všech jeho částí, není-li uvedeno jinak, je (jméno a příjmení autora).</a:t>
            </a:r>
            <a:br>
              <a:rPr lang="cs-CZ">
                <a:latin typeface="Arial" charset="0"/>
              </a:rPr>
            </a:br>
            <a:r>
              <a:rPr lang="cs-CZ">
                <a:latin typeface="Arial" charset="0"/>
              </a:rPr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384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4">
            <a:extLst>
              <a:ext uri="{FF2B5EF4-FFF2-40B4-BE49-F238E27FC236}">
                <a16:creationId xmlns:a16="http://schemas.microsoft.com/office/drawing/2014/main" id="{416C51FD-DB24-48E9-B7AB-4667A618D7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>
                <a:latin typeface="Arial" charset="0"/>
              </a:rPr>
              <a:t>Autorem materiálu a všech jeho částí, není-li uvedeno jinak, je (jméno a příjmení autora).</a:t>
            </a:r>
            <a:br>
              <a:rPr lang="cs-CZ">
                <a:latin typeface="Arial" charset="0"/>
              </a:rPr>
            </a:br>
            <a:r>
              <a:rPr lang="cs-CZ">
                <a:latin typeface="Arial" charset="0"/>
              </a:rPr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083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516EAA-0FB0-4985-A2A5-BF095F2992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>
                <a:latin typeface="Arial" charset="0"/>
              </a:rPr>
              <a:t>Autorem materiálu a všech jeho částí, není-li uvedeno jinak, je (jméno a příjmení autora).</a:t>
            </a:r>
            <a:br>
              <a:rPr lang="cs-CZ">
                <a:latin typeface="Arial" charset="0"/>
              </a:rPr>
            </a:br>
            <a:r>
              <a:rPr lang="cs-CZ">
                <a:latin typeface="Arial" charset="0"/>
              </a:rPr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595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17BB59-8B30-46D6-A204-AA55303598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>
                <a:latin typeface="Arial" charset="0"/>
              </a:rPr>
              <a:t>Autorem materiálu a všech jeho částí, není-li uvedeno jinak, je (jméno a příjmení autora).</a:t>
            </a:r>
            <a:br>
              <a:rPr lang="cs-CZ">
                <a:latin typeface="Arial" charset="0"/>
              </a:rPr>
            </a:br>
            <a:r>
              <a:rPr lang="cs-CZ">
                <a:latin typeface="Arial" charset="0"/>
              </a:rPr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05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FFFF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>
            <a:extLst>
              <a:ext uri="{FF2B5EF4-FFF2-40B4-BE49-F238E27FC236}">
                <a16:creationId xmlns:a16="http://schemas.microsoft.com/office/drawing/2014/main" id="{343F3C23-30D0-4491-BCCE-45EF9B0AA87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>
            <a:extLst>
              <a:ext uri="{FF2B5EF4-FFF2-40B4-BE49-F238E27FC236}">
                <a16:creationId xmlns:a16="http://schemas.microsoft.com/office/drawing/2014/main" id="{20193C1F-F71A-4A01-92B4-ABC6FCB5776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683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BD3CAA-C956-4230-BB46-D2FC392272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00113" y="6381750"/>
            <a:ext cx="74882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bnode.cz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CC7EAE0-3C02-4CC9-8E2C-4136EEAB1120}"/>
              </a:ext>
            </a:extLst>
          </p:cNvPr>
          <p:cNvSpPr txBox="1"/>
          <p:nvPr/>
        </p:nvSpPr>
        <p:spPr>
          <a:xfrm>
            <a:off x="0" y="549275"/>
            <a:ext cx="9144000" cy="4619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/>
              <a:t>Web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741E87F-DA0A-4A88-ACC6-27114BA61B7D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+mn-lt"/>
                <a:cs typeface="Times New Roman" pitchFamily="18" charset="0"/>
              </a:rPr>
              <a:t>Základní struktura www stránky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7A136D4-A25D-49D7-879D-3F010138F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Co je to web?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AA92802-5F61-46C6-8A02-400430AF1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705725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slovem web se často označuje celosvětová síť dokumentů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slovem web se také označují jednotlivé dokumenty na tomtéž webovém serveru nebo internetové stránce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v každém případě celý internet je složen z různých webů, které mají různý obsah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webové stránky mohou všichni uživatelé prohlížet pomocí webových prohlížečů (internetových prohlížečů)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pro přenos dokumentů mezi webovým serverem a PC uživatele se používá protokol HTTP</a:t>
            </a:r>
          </a:p>
        </p:txBody>
      </p:sp>
      <p:pic>
        <p:nvPicPr>
          <p:cNvPr id="10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93719BFC-A499-4989-B98A-61C87E55A6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991225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38471335-A03D-4F9D-9FD4-D5E59EDA5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6091238"/>
            <a:ext cx="74787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zjisti, kdo je zakladatelem webu.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13CC5362-093C-413D-B216-234F473E0D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5EE99127-3CD6-46A2-A420-109C9601E92F}"/>
              </a:ext>
            </a:extLst>
          </p:cNvPr>
          <p:cNvSpPr txBox="1"/>
          <p:nvPr/>
        </p:nvSpPr>
        <p:spPr>
          <a:xfrm>
            <a:off x="0" y="549275"/>
            <a:ext cx="9144000" cy="4619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/>
              <a:t>Web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55C2F1F-A2FD-42B6-A492-70DB713AC7DA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+mn-lt"/>
                <a:cs typeface="Times New Roman" pitchFamily="18" charset="0"/>
              </a:rPr>
              <a:t>Základní struktura www stránky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4F54369-FB90-4A9E-854D-5F1F66836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Další pojmy k webu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6F78F43-B4A3-4B98-8201-406F7FC31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705725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 eaLnBrk="1" hangingPunct="1">
              <a:defRPr/>
            </a:pPr>
            <a:r>
              <a:rPr lang="cs-CZ" sz="2000" b="1" dirty="0"/>
              <a:t>Webmaster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vytváří a publikuje </a:t>
            </a:r>
            <a:r>
              <a:rPr lang="cs-CZ" sz="2000"/>
              <a:t>obsah internetu </a:t>
            </a:r>
            <a:r>
              <a:rPr lang="cs-CZ" sz="2000" dirty="0"/>
              <a:t>(tvůrce webových stránek)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osoba, která spravuje internetové stránky, stará se o jejich správnou funkčnost, aktuální obsah</a:t>
            </a:r>
          </a:p>
          <a:p>
            <a:pPr marL="0" indent="0" eaLnBrk="1" hangingPunct="1">
              <a:defRPr/>
            </a:pPr>
            <a:r>
              <a:rPr lang="cs-CZ" sz="2000" b="1" dirty="0"/>
              <a:t>Hypertext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informace na webu jsou prezentovány v podobě hypertextu (text, který je protkán řadou odkazů), který je vytvořen použitím </a:t>
            </a:r>
            <a:r>
              <a:rPr lang="cs-CZ" sz="2000"/>
              <a:t>značek HTML</a:t>
            </a:r>
            <a:endParaRPr lang="cs-CZ" sz="2000" dirty="0"/>
          </a:p>
          <a:p>
            <a:pPr marL="0" indent="0" eaLnBrk="1" hangingPunct="1">
              <a:defRPr/>
            </a:pPr>
            <a:r>
              <a:rPr lang="cs-CZ" sz="2000" b="1"/>
              <a:t>HTML</a:t>
            </a:r>
            <a:endParaRPr lang="cs-CZ" sz="2000" b="1" dirty="0"/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/>
              <a:t>značkovací jazyk </a:t>
            </a:r>
            <a:r>
              <a:rPr lang="cs-CZ" sz="2000" dirty="0"/>
              <a:t>pro tvorbu hypertextových dokumentů</a:t>
            </a:r>
          </a:p>
        </p:txBody>
      </p:sp>
      <p:pic>
        <p:nvPicPr>
          <p:cNvPr id="10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98D7003C-B01F-4A1E-9066-30F1B2C6CE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991225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AAF5F09C-D1DB-4383-805B-46F83D9F1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6091238"/>
            <a:ext cx="74787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zjisti, co je to protokol FTP.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1A7B2FE7-C98C-40F9-81FA-95A8ADE0FE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D300431-FCCB-4A5C-8192-A37244EEE89D}"/>
              </a:ext>
            </a:extLst>
          </p:cNvPr>
          <p:cNvSpPr txBox="1"/>
          <p:nvPr/>
        </p:nvSpPr>
        <p:spPr>
          <a:xfrm>
            <a:off x="0" y="549275"/>
            <a:ext cx="9144000" cy="4619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/>
              <a:t>Web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6F43DA2-2610-474B-AC12-F3635C448BAC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+mn-lt"/>
                <a:cs typeface="Times New Roman" pitchFamily="18" charset="0"/>
              </a:rPr>
              <a:t>Základní struktura www stránky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A945669D-2B62-423A-8104-1EE44DBF0C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Části webové stránky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E09C554-4DFF-40F8-91A2-1F874755A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848600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webová stránka má svůj obsah, nese určitou informaci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informace mohou být podány různými způsoby:</a:t>
            </a:r>
          </a:p>
          <a:p>
            <a:pPr marL="0" indent="0" eaLnBrk="1" hangingPunct="1">
              <a:defRPr/>
            </a:pPr>
            <a:r>
              <a:rPr lang="cs-CZ" sz="2000" dirty="0"/>
              <a:t>	- text</a:t>
            </a:r>
          </a:p>
          <a:p>
            <a:pPr marL="0" indent="0" eaLnBrk="1" hangingPunct="1">
              <a:defRPr/>
            </a:pPr>
            <a:r>
              <a:rPr lang="cs-CZ" sz="2000" dirty="0"/>
              <a:t>	- zformátovaný text </a:t>
            </a:r>
          </a:p>
          <a:p>
            <a:pPr marL="0" indent="0" eaLnBrk="1" hangingPunct="1">
              <a:defRPr/>
            </a:pPr>
            <a:r>
              <a:rPr lang="cs-CZ" sz="2000" dirty="0"/>
              <a:t>	- multimediální data (obrázky, grafické prvky, videa, zvuky)</a:t>
            </a:r>
          </a:p>
          <a:p>
            <a:pPr marL="0" indent="0" eaLnBrk="1" hangingPunct="1">
              <a:defRPr/>
            </a:pPr>
            <a:r>
              <a:rPr lang="cs-CZ" sz="2000" dirty="0"/>
              <a:t>	- tabulky </a:t>
            </a:r>
          </a:p>
          <a:p>
            <a:pPr marL="0" indent="0" eaLnBrk="1" hangingPunct="1">
              <a:defRPr/>
            </a:pPr>
            <a:r>
              <a:rPr lang="cs-CZ" sz="2000" dirty="0"/>
              <a:t>	- seznamy </a:t>
            </a:r>
          </a:p>
          <a:p>
            <a:pPr marL="0" indent="0" eaLnBrk="1" hangingPunct="1">
              <a:defRPr/>
            </a:pPr>
            <a:r>
              <a:rPr lang="cs-CZ" sz="2000" dirty="0"/>
              <a:t>	- odkazy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endParaRPr lang="cs-CZ" sz="2000" dirty="0"/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D2FCBE35-8D7C-4A55-9C0B-0E6A01989C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CD4FBC6B-1B6A-4634-A666-D48DB31C8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991225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C3EFA449-91EC-4634-AF79-99AEC0317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6091238"/>
            <a:ext cx="74787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zjisti, co je to protokol HTTP a HTTPS.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EF8BFC03-B44F-4CB6-928A-0EE9396FCA6F}"/>
              </a:ext>
            </a:extLst>
          </p:cNvPr>
          <p:cNvSpPr txBox="1"/>
          <p:nvPr/>
        </p:nvSpPr>
        <p:spPr>
          <a:xfrm>
            <a:off x="0" y="549275"/>
            <a:ext cx="9144000" cy="4619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/>
              <a:t>Web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11649C3-2B27-49FC-AD4B-AA118F84E66B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+mn-lt"/>
                <a:cs typeface="Times New Roman" pitchFamily="18" charset="0"/>
              </a:rPr>
              <a:t>Základní struktura www stránky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5E6D515-E782-46D4-8DEC-99FAC2906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Jak na tvorbu webové stránky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42C79F0-1D39-4DC1-9444-7A9A4465B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8064500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sz="2000" b="1" dirty="0"/>
              <a:t>Bez znalosti </a:t>
            </a:r>
            <a:r>
              <a:rPr lang="cs-CZ" sz="2000" b="1" dirty="0" err="1"/>
              <a:t>HTML</a:t>
            </a:r>
            <a:r>
              <a:rPr lang="cs-CZ" sz="2000" b="1" dirty="0"/>
              <a:t> jazyka – </a:t>
            </a:r>
            <a:r>
              <a:rPr lang="cs-CZ" sz="2000" dirty="0"/>
              <a:t>neprofesionálně</a:t>
            </a:r>
            <a:r>
              <a:rPr lang="cs-CZ" sz="2000" b="1" dirty="0"/>
              <a:t>:</a:t>
            </a:r>
            <a:r>
              <a:rPr lang="cs-CZ" sz="2000" dirty="0"/>
              <a:t> </a:t>
            </a:r>
          </a:p>
          <a:p>
            <a:pPr marL="0" indent="0" eaLnBrk="1" hangingPunct="1">
              <a:defRPr/>
            </a:pPr>
            <a:r>
              <a:rPr lang="cs-CZ" sz="2000" dirty="0"/>
              <a:t>	- vytvořit dokument v některé aplikaci určené pro Windows, 	  např. Microsoft Office (Word, Excel, </a:t>
            </a:r>
            <a:r>
              <a:rPr lang="cs-CZ" sz="2000" dirty="0" err="1"/>
              <a:t>Powerpoint</a:t>
            </a:r>
            <a:r>
              <a:rPr lang="cs-CZ" sz="2000" dirty="0"/>
              <a:t>) a v této </a:t>
            </a:r>
          </a:p>
          <a:p>
            <a:pPr marL="0" indent="0" eaLnBrk="1" hangingPunct="1">
              <a:defRPr/>
            </a:pPr>
            <a:r>
              <a:rPr lang="cs-CZ" sz="2000" dirty="0"/>
              <a:t>	  aplikaci dokument uložit jako </a:t>
            </a:r>
            <a:r>
              <a:rPr lang="cs-CZ" sz="2000" dirty="0" err="1"/>
              <a:t>HTML</a:t>
            </a:r>
            <a:r>
              <a:rPr lang="cs-CZ" sz="2000" dirty="0"/>
              <a:t> (bohužel ne vždy tento 	  export dopadne dobře), výhodou je jednoduchost	  </a:t>
            </a:r>
          </a:p>
          <a:p>
            <a:pPr marL="0" indent="0" eaLnBrk="1" hangingPunct="1">
              <a:defRPr/>
            </a:pPr>
            <a:r>
              <a:rPr lang="cs-CZ" sz="2000" dirty="0"/>
              <a:t> 	  vytvoření, nevýhody jsou velikost zdrojového souboru, </a:t>
            </a:r>
          </a:p>
          <a:p>
            <a:pPr marL="0" indent="0" eaLnBrk="1" hangingPunct="1">
              <a:defRPr/>
            </a:pPr>
            <a:r>
              <a:rPr lang="cs-CZ" sz="2000" dirty="0"/>
              <a:t>	  velká nepřehlednost zdrojového kódu, do kterého je 	  </a:t>
            </a:r>
          </a:p>
          <a:p>
            <a:pPr marL="0" indent="0" eaLnBrk="1" hangingPunct="1">
              <a:defRPr/>
            </a:pPr>
            <a:r>
              <a:rPr lang="cs-CZ" sz="2000" dirty="0"/>
              <a:t>    	  zpětně již velmi obtížné zasahovat.</a:t>
            </a:r>
          </a:p>
          <a:p>
            <a:pPr marL="457200" indent="-457200" eaLnBrk="1" hangingPunct="1">
              <a:buFont typeface="+mj-lt"/>
              <a:buAutoNum type="arabicPeriod" startAt="2"/>
              <a:defRPr/>
            </a:pPr>
            <a:r>
              <a:rPr lang="cs-CZ" sz="2000" b="1" dirty="0"/>
              <a:t>Bez znalosti </a:t>
            </a:r>
            <a:r>
              <a:rPr lang="cs-CZ" sz="2000" b="1" dirty="0" err="1"/>
              <a:t>HTML</a:t>
            </a:r>
            <a:r>
              <a:rPr lang="cs-CZ" sz="2000" b="1" dirty="0"/>
              <a:t> jazyka – </a:t>
            </a:r>
            <a:r>
              <a:rPr lang="cs-CZ" sz="2000" dirty="0"/>
              <a:t>profesionálně</a:t>
            </a:r>
            <a:r>
              <a:rPr lang="cs-CZ" sz="2000" b="1" dirty="0"/>
              <a:t>:</a:t>
            </a:r>
            <a:r>
              <a:rPr lang="cs-CZ" sz="2000" dirty="0"/>
              <a:t> </a:t>
            </a:r>
          </a:p>
          <a:p>
            <a:pPr marL="0" indent="0" eaLnBrk="1" hangingPunct="1">
              <a:defRPr/>
            </a:pPr>
            <a:r>
              <a:rPr lang="cs-CZ" sz="2000" dirty="0"/>
              <a:t>	- bezplatnou možností, jak jednoduše vytvořit a publikovat</a:t>
            </a:r>
          </a:p>
          <a:p>
            <a:pPr marL="0" indent="0" eaLnBrk="1" hangingPunct="1">
              <a:defRPr/>
            </a:pPr>
            <a:r>
              <a:rPr lang="cs-CZ" sz="2000" dirty="0"/>
              <a:t>	  vlastní internetové stránky, je např. server </a:t>
            </a:r>
            <a:r>
              <a:rPr lang="cs-CZ" sz="2000" dirty="0">
                <a:hlinkClick r:id="rId3"/>
              </a:rPr>
              <a:t>www.webnode.cz</a:t>
            </a:r>
            <a:r>
              <a:rPr lang="cs-CZ" sz="2000" dirty="0"/>
              <a:t>.</a:t>
            </a:r>
          </a:p>
          <a:p>
            <a:pPr marL="0" indent="0" eaLnBrk="1" hangingPunct="1">
              <a:defRPr/>
            </a:pPr>
            <a:endParaRPr lang="cs-CZ" sz="2000" dirty="0"/>
          </a:p>
        </p:txBody>
      </p:sp>
      <p:pic>
        <p:nvPicPr>
          <p:cNvPr id="10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C2F9EDE2-466A-46B0-B18A-0D60B7499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949950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922F0279-0280-4EAA-9EAF-D1B5F2036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6049963"/>
            <a:ext cx="74787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zkoušel jsi některou z možností publikace?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AA329152-B2E3-4E8B-9EDD-F96A25928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107D40A-9CAC-41B8-B736-B75F3473996D}"/>
              </a:ext>
            </a:extLst>
          </p:cNvPr>
          <p:cNvSpPr txBox="1"/>
          <p:nvPr/>
        </p:nvSpPr>
        <p:spPr>
          <a:xfrm>
            <a:off x="0" y="549275"/>
            <a:ext cx="9144000" cy="4619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/>
              <a:t>Web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5EC4465-81AB-4034-8ADA-AD8BA307974B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+mn-lt"/>
                <a:cs typeface="Times New Roman" pitchFamily="18" charset="0"/>
              </a:rPr>
              <a:t>Základní struktura www stránky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BD77462-8A6B-4452-8F07-6CA97FEFF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Jak na tvorbu webové stránky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607741D-94C1-43AD-84C0-C718DD17F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848600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eriod" startAt="3"/>
              <a:defRPr/>
            </a:pPr>
            <a:r>
              <a:rPr lang="cs-CZ" sz="2000" b="1" dirty="0"/>
              <a:t>S částečnou znalostí </a:t>
            </a:r>
            <a:r>
              <a:rPr lang="cs-CZ" sz="2000" b="1" dirty="0" err="1"/>
              <a:t>HTML</a:t>
            </a:r>
            <a:r>
              <a:rPr lang="cs-CZ" sz="2000" b="1" dirty="0"/>
              <a:t> jazyka </a:t>
            </a:r>
            <a:r>
              <a:rPr lang="cs-CZ" sz="2000" b="1"/>
              <a:t>– </a:t>
            </a:r>
            <a:r>
              <a:rPr lang="cs-CZ" sz="2000"/>
              <a:t>WYSIWYG </a:t>
            </a:r>
            <a:r>
              <a:rPr lang="cs-CZ" sz="2000" dirty="0"/>
              <a:t>editory</a:t>
            </a:r>
            <a:r>
              <a:rPr lang="cs-CZ" sz="2000" b="1" dirty="0"/>
              <a:t>:</a:t>
            </a:r>
            <a:r>
              <a:rPr lang="cs-CZ" sz="2000" dirty="0"/>
              <a:t> </a:t>
            </a:r>
          </a:p>
          <a:p>
            <a:pPr marL="0" indent="0" eaLnBrk="1" hangingPunct="1">
              <a:defRPr/>
            </a:pPr>
            <a:r>
              <a:rPr lang="cs-CZ" sz="2000" dirty="0"/>
              <a:t>	- umožňují rychlejší tvorbu webových stránek bez hlubší </a:t>
            </a:r>
          </a:p>
          <a:p>
            <a:pPr marL="0" indent="0" eaLnBrk="1" hangingPunct="1">
              <a:defRPr/>
            </a:pPr>
            <a:r>
              <a:rPr lang="cs-CZ" sz="2000" dirty="0"/>
              <a:t>	  znalosti jazyka </a:t>
            </a:r>
            <a:r>
              <a:rPr lang="cs-CZ" sz="2000" dirty="0" err="1"/>
              <a:t>HTML</a:t>
            </a:r>
            <a:r>
              <a:rPr lang="cs-CZ" sz="2000" dirty="0"/>
              <a:t>. Nevýhodou tvorby webových </a:t>
            </a:r>
          </a:p>
          <a:p>
            <a:pPr marL="0" indent="0" eaLnBrk="1" hangingPunct="1">
              <a:defRPr/>
            </a:pPr>
            <a:r>
              <a:rPr lang="cs-CZ" sz="2000" dirty="0"/>
              <a:t>	  stránek přes tento druh editorů je zdrojový kód plný </a:t>
            </a:r>
          </a:p>
          <a:p>
            <a:pPr marL="0" indent="0" eaLnBrk="1" hangingPunct="1">
              <a:defRPr/>
            </a:pPr>
            <a:r>
              <a:rPr lang="cs-CZ" sz="2000" dirty="0"/>
              <a:t>	  nevhodně rozmístěných značek a svojí velikostí až </a:t>
            </a:r>
          </a:p>
          <a:p>
            <a:pPr marL="0" indent="0" eaLnBrk="1" hangingPunct="1">
              <a:defRPr/>
            </a:pPr>
            <a:r>
              <a:rPr lang="cs-CZ" sz="2000" dirty="0"/>
              <a:t>	  dvacetkrát větší, než by </a:t>
            </a:r>
            <a:r>
              <a:rPr lang="cs-CZ" sz="2000"/>
              <a:t>mohl být.</a:t>
            </a:r>
            <a:endParaRPr lang="cs-CZ" sz="2000" dirty="0"/>
          </a:p>
          <a:p>
            <a:pPr marL="457200" indent="-457200" eaLnBrk="1" hangingPunct="1">
              <a:buFont typeface="+mj-lt"/>
              <a:buAutoNum type="arabicPeriod" startAt="4"/>
              <a:defRPr/>
            </a:pPr>
            <a:r>
              <a:rPr lang="cs-CZ" sz="2000" b="1" dirty="0"/>
              <a:t>Se znalostí </a:t>
            </a:r>
            <a:r>
              <a:rPr lang="cs-CZ" sz="2000" b="1" dirty="0" err="1"/>
              <a:t>HTML</a:t>
            </a:r>
            <a:r>
              <a:rPr lang="cs-CZ" sz="2000" b="1" dirty="0"/>
              <a:t> jazyka:</a:t>
            </a:r>
            <a:r>
              <a:rPr lang="cs-CZ" sz="2000" dirty="0"/>
              <a:t> </a:t>
            </a:r>
          </a:p>
          <a:p>
            <a:pPr marL="0" indent="0" eaLnBrk="1" hangingPunct="1">
              <a:defRPr/>
            </a:pPr>
            <a:r>
              <a:rPr lang="cs-CZ" sz="2000" dirty="0"/>
              <a:t>	- určené pro přímou práci </a:t>
            </a:r>
            <a:r>
              <a:rPr lang="cs-CZ" sz="2000"/>
              <a:t>s kódem.</a:t>
            </a:r>
            <a:endParaRPr lang="cs-CZ" sz="2000" dirty="0"/>
          </a:p>
          <a:p>
            <a:pPr marL="0" indent="0" eaLnBrk="1" hangingPunct="1">
              <a:defRPr/>
            </a:pPr>
            <a:endParaRPr lang="cs-CZ" sz="2000" dirty="0"/>
          </a:p>
        </p:txBody>
      </p:sp>
      <p:pic>
        <p:nvPicPr>
          <p:cNvPr id="10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D0BA84F6-4EEC-4F3A-8672-47F2AF4266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949950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AA8D453A-E13A-4387-94BC-5DC7BF60E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6049963"/>
            <a:ext cx="74787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zjisti, co znamená zkratka WYSIWYG. 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881FCCFD-39F6-46EE-81AA-5EDF0DA5A7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theme/theme1.xml><?xml version="1.0" encoding="utf-8"?>
<a:theme xmlns:a="http://schemas.openxmlformats.org/drawingml/2006/main" name="DUM-PPT-š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2998</TotalTime>
  <Words>269</Words>
  <Application>Microsoft Office PowerPoint</Application>
  <PresentationFormat>Předvádění na obrazovce (4:3)</PresentationFormat>
  <Paragraphs>62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DUM-PPT-šablona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učebního materiálu</dc:title>
  <dc:creator>Tereza Bížová</dc:creator>
  <dc:description>Dostupné z Metodického portálu www.rvp.cz, ISSN: 1802-4785, financovaného z ESF a státního rozpočtu ČR. Provozováno Výzkumným ústavem pedagogickým v Praze.</dc:description>
  <cp:lastModifiedBy>Otmar Němec</cp:lastModifiedBy>
  <cp:revision>306</cp:revision>
  <dcterms:created xsi:type="dcterms:W3CDTF">2010-10-19T08:27:42Z</dcterms:created>
  <dcterms:modified xsi:type="dcterms:W3CDTF">2025-03-04T08:32:57Z</dcterms:modified>
</cp:coreProperties>
</file>