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AngsanaUPC" panose="02020603050405020304" pitchFamily="18" charset="-34"/>
      <p:regular r:id="rId27"/>
      <p:bold r:id="rId28"/>
      <p:italic r:id="rId29"/>
      <p:boldItalic r:id="rId30"/>
    </p:embeddedFont>
    <p:embeddedFont>
      <p:font typeface="Oswald" panose="020B0604020202020204" charset="-18"/>
      <p:regular r:id="rId31"/>
      <p:bold r:id="rId32"/>
    </p:embeddedFont>
    <p:embeddedFont>
      <p:font typeface="Roboto" panose="020B0604020202020204" charset="0"/>
      <p:regular r:id="rId33"/>
      <p:bold r:id="rId34"/>
      <p:italic r:id="rId35"/>
      <p:boldItalic r:id="rId36"/>
    </p:embeddedFont>
    <p:embeddedFont>
      <p:font typeface="Roboto Slab"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91" y="31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8bd695ec8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8bd695ec8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8bd695ec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8bd695ec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8bd695ec8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8bd695ec8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8bd695ec8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18bd695ec8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8bd695ec8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18bd695ec8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8bd695ec8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8bd695ec8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18bd695ec8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18bd695ec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18bd695ec8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18bd695ec8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8bd695ec8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8bd695ec8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8bd695ec8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8bd695ec8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8bd695ec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18bd695ec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8bd695ec8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8bd695ec8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8bd695ec8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18bd695ec8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8bd695ec8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18bd695ec8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8bd695ec8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18bd695ec8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8bd695ec8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18bd695ec8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18bd695ec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18bd695ec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8bd695ec8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18bd695ec8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8bd695ec8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8bd695ec8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8bd695e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18bd695e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8bd695ec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8bd695ec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18bd695ec8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18bd695ec8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8bd695ec8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8bd695ec8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000"/>
              <a:buNone/>
              <a:defRPr sz="4000"/>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rtl="0">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5"/>
              </a:buClr>
              <a:buSzPts val="13000"/>
              <a:buNone/>
              <a:defRPr sz="13000">
                <a:solidFill>
                  <a:schemeClr val="accent5"/>
                </a:solidFill>
              </a:defRPr>
            </a:lvl1pPr>
            <a:lvl2pPr lvl="1" algn="ctr" rtl="0">
              <a:spcBef>
                <a:spcPts val="0"/>
              </a:spcBef>
              <a:spcAft>
                <a:spcPts val="0"/>
              </a:spcAft>
              <a:buClr>
                <a:schemeClr val="accent5"/>
              </a:buClr>
              <a:buSzPts val="13000"/>
              <a:buNone/>
              <a:defRPr sz="13000">
                <a:solidFill>
                  <a:schemeClr val="accent5"/>
                </a:solidFill>
              </a:defRPr>
            </a:lvl2pPr>
            <a:lvl3pPr lvl="2" algn="ctr" rtl="0">
              <a:spcBef>
                <a:spcPts val="0"/>
              </a:spcBef>
              <a:spcAft>
                <a:spcPts val="0"/>
              </a:spcAft>
              <a:buClr>
                <a:schemeClr val="accent5"/>
              </a:buClr>
              <a:buSzPts val="13000"/>
              <a:buNone/>
              <a:defRPr sz="13000">
                <a:solidFill>
                  <a:schemeClr val="accent5"/>
                </a:solidFill>
              </a:defRPr>
            </a:lvl3pPr>
            <a:lvl4pPr lvl="3" algn="ctr" rtl="0">
              <a:spcBef>
                <a:spcPts val="0"/>
              </a:spcBef>
              <a:spcAft>
                <a:spcPts val="0"/>
              </a:spcAft>
              <a:buClr>
                <a:schemeClr val="accent5"/>
              </a:buClr>
              <a:buSzPts val="13000"/>
              <a:buNone/>
              <a:defRPr sz="13000">
                <a:solidFill>
                  <a:schemeClr val="accent5"/>
                </a:solidFill>
              </a:defRPr>
            </a:lvl4pPr>
            <a:lvl5pPr lvl="4" algn="ctr" rtl="0">
              <a:spcBef>
                <a:spcPts val="0"/>
              </a:spcBef>
              <a:spcAft>
                <a:spcPts val="0"/>
              </a:spcAft>
              <a:buClr>
                <a:schemeClr val="accent5"/>
              </a:buClr>
              <a:buSzPts val="13000"/>
              <a:buNone/>
              <a:defRPr sz="13000">
                <a:solidFill>
                  <a:schemeClr val="accent5"/>
                </a:solidFill>
              </a:defRPr>
            </a:lvl5pPr>
            <a:lvl6pPr lvl="5" algn="ctr" rtl="0">
              <a:spcBef>
                <a:spcPts val="0"/>
              </a:spcBef>
              <a:spcAft>
                <a:spcPts val="0"/>
              </a:spcAft>
              <a:buClr>
                <a:schemeClr val="accent5"/>
              </a:buClr>
              <a:buSzPts val="13000"/>
              <a:buNone/>
              <a:defRPr sz="13000">
                <a:solidFill>
                  <a:schemeClr val="accent5"/>
                </a:solidFill>
              </a:defRPr>
            </a:lvl6pPr>
            <a:lvl7pPr lvl="6" algn="ctr" rtl="0">
              <a:spcBef>
                <a:spcPts val="0"/>
              </a:spcBef>
              <a:spcAft>
                <a:spcPts val="0"/>
              </a:spcAft>
              <a:buClr>
                <a:schemeClr val="accent5"/>
              </a:buClr>
              <a:buSzPts val="13000"/>
              <a:buNone/>
              <a:defRPr sz="13000">
                <a:solidFill>
                  <a:schemeClr val="accent5"/>
                </a:solidFill>
              </a:defRPr>
            </a:lvl7pPr>
            <a:lvl8pPr lvl="7" algn="ctr" rtl="0">
              <a:spcBef>
                <a:spcPts val="0"/>
              </a:spcBef>
              <a:spcAft>
                <a:spcPts val="0"/>
              </a:spcAft>
              <a:buClr>
                <a:schemeClr val="accent5"/>
              </a:buClr>
              <a:buSzPts val="13000"/>
              <a:buNone/>
              <a:defRPr sz="13000">
                <a:solidFill>
                  <a:schemeClr val="accent5"/>
                </a:solidFill>
              </a:defRPr>
            </a:lvl8pPr>
            <a:lvl9pPr lvl="8" algn="ctr" rtl="0">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accent5"/>
              </a:buClr>
              <a:buSzPts val="2100"/>
              <a:buNone/>
              <a:defRPr sz="2100">
                <a:solidFill>
                  <a:schemeClr val="accent5"/>
                </a:solidFill>
              </a:defRPr>
            </a:lvl1pPr>
            <a:lvl2pPr lvl="1" algn="ctr" rtl="0">
              <a:lnSpc>
                <a:spcPct val="100000"/>
              </a:lnSpc>
              <a:spcBef>
                <a:spcPts val="0"/>
              </a:spcBef>
              <a:spcAft>
                <a:spcPts val="0"/>
              </a:spcAft>
              <a:buClr>
                <a:schemeClr val="accent5"/>
              </a:buClr>
              <a:buSzPts val="2100"/>
              <a:buNone/>
              <a:defRPr sz="2100">
                <a:solidFill>
                  <a:schemeClr val="accent5"/>
                </a:solidFill>
              </a:defRPr>
            </a:lvl2pPr>
            <a:lvl3pPr lvl="2" algn="ctr" rtl="0">
              <a:lnSpc>
                <a:spcPct val="100000"/>
              </a:lnSpc>
              <a:spcBef>
                <a:spcPts val="0"/>
              </a:spcBef>
              <a:spcAft>
                <a:spcPts val="0"/>
              </a:spcAft>
              <a:buClr>
                <a:schemeClr val="accent5"/>
              </a:buClr>
              <a:buSzPts val="2100"/>
              <a:buNone/>
              <a:defRPr sz="2100">
                <a:solidFill>
                  <a:schemeClr val="accent5"/>
                </a:solidFill>
              </a:defRPr>
            </a:lvl3pPr>
            <a:lvl4pPr lvl="3" algn="ctr" rtl="0">
              <a:lnSpc>
                <a:spcPct val="100000"/>
              </a:lnSpc>
              <a:spcBef>
                <a:spcPts val="0"/>
              </a:spcBef>
              <a:spcAft>
                <a:spcPts val="0"/>
              </a:spcAft>
              <a:buClr>
                <a:schemeClr val="accent5"/>
              </a:buClr>
              <a:buSzPts val="2100"/>
              <a:buNone/>
              <a:defRPr sz="2100">
                <a:solidFill>
                  <a:schemeClr val="accent5"/>
                </a:solidFill>
              </a:defRPr>
            </a:lvl4pPr>
            <a:lvl5pPr lvl="4" algn="ctr" rtl="0">
              <a:lnSpc>
                <a:spcPct val="100000"/>
              </a:lnSpc>
              <a:spcBef>
                <a:spcPts val="0"/>
              </a:spcBef>
              <a:spcAft>
                <a:spcPts val="0"/>
              </a:spcAft>
              <a:buClr>
                <a:schemeClr val="accent5"/>
              </a:buClr>
              <a:buSzPts val="2100"/>
              <a:buNone/>
              <a:defRPr sz="2100">
                <a:solidFill>
                  <a:schemeClr val="accent5"/>
                </a:solidFill>
              </a:defRPr>
            </a:lvl5pPr>
            <a:lvl6pPr lvl="5" algn="ctr" rtl="0">
              <a:lnSpc>
                <a:spcPct val="100000"/>
              </a:lnSpc>
              <a:spcBef>
                <a:spcPts val="0"/>
              </a:spcBef>
              <a:spcAft>
                <a:spcPts val="0"/>
              </a:spcAft>
              <a:buClr>
                <a:schemeClr val="accent5"/>
              </a:buClr>
              <a:buSzPts val="2100"/>
              <a:buNone/>
              <a:defRPr sz="2100">
                <a:solidFill>
                  <a:schemeClr val="accent5"/>
                </a:solidFill>
              </a:defRPr>
            </a:lvl6pPr>
            <a:lvl7pPr lvl="6" algn="ctr" rtl="0">
              <a:lnSpc>
                <a:spcPct val="100000"/>
              </a:lnSpc>
              <a:spcBef>
                <a:spcPts val="0"/>
              </a:spcBef>
              <a:spcAft>
                <a:spcPts val="0"/>
              </a:spcAft>
              <a:buClr>
                <a:schemeClr val="accent5"/>
              </a:buClr>
              <a:buSzPts val="2100"/>
              <a:buNone/>
              <a:defRPr sz="2100">
                <a:solidFill>
                  <a:schemeClr val="accent5"/>
                </a:solidFill>
              </a:defRPr>
            </a:lvl7pPr>
            <a:lvl8pPr lvl="7" algn="ctr" rtl="0">
              <a:lnSpc>
                <a:spcPct val="100000"/>
              </a:lnSpc>
              <a:spcBef>
                <a:spcPts val="0"/>
              </a:spcBef>
              <a:spcAft>
                <a:spcPts val="0"/>
              </a:spcAft>
              <a:buClr>
                <a:schemeClr val="accent5"/>
              </a:buClr>
              <a:buSzPts val="2100"/>
              <a:buNone/>
              <a:defRPr sz="2100">
                <a:solidFill>
                  <a:schemeClr val="accent5"/>
                </a:solidFill>
              </a:defRPr>
            </a:lvl8pPr>
            <a:lvl9pPr lvl="8" algn="ctr" rtl="0">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c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hyperlink" Target="https://www.glassofvenice.com/venetian_beads_history.php"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branadorimskerise.cz/e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cs" b="1"/>
              <a:t>On the Northbound of the River Danube</a:t>
            </a:r>
            <a:endParaRPr b="1"/>
          </a:p>
          <a:p>
            <a:pPr marL="0" lvl="0" indent="0" algn="ctr" rtl="0">
              <a:spcBef>
                <a:spcPts val="0"/>
              </a:spcBef>
              <a:spcAft>
                <a:spcPts val="0"/>
              </a:spcAft>
              <a:buNone/>
            </a:pPr>
            <a:r>
              <a:rPr lang="cs" sz="2400">
                <a:solidFill>
                  <a:schemeClr val="accent5"/>
                </a:solidFill>
              </a:rPr>
              <a:t>C4 Czech Republic</a:t>
            </a:r>
            <a:endParaRPr/>
          </a:p>
        </p:txBody>
      </p:sp>
      <p:sp>
        <p:nvSpPr>
          <p:cNvPr id="64" name="Google Shape;64;p13"/>
          <p:cNvSpPr txBox="1">
            <a:spLocks noGrp="1"/>
          </p:cNvSpPr>
          <p:nvPr>
            <p:ph type="subTitle" idx="1"/>
          </p:nvPr>
        </p:nvSpPr>
        <p:spPr>
          <a:xfrm>
            <a:off x="1680300" y="3559425"/>
            <a:ext cx="5783400" cy="622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cs"/>
              <a:t>2</a:t>
            </a:r>
            <a:r>
              <a:rPr lang="cs" baseline="30000"/>
              <a:t>nd</a:t>
            </a:r>
            <a:r>
              <a:rPr lang="cs"/>
              <a:t> - 4</a:t>
            </a:r>
            <a:r>
              <a:rPr lang="cs" baseline="30000"/>
              <a:t>th</a:t>
            </a:r>
            <a:r>
              <a:rPr lang="cs"/>
              <a:t> March 2022</a:t>
            </a:r>
            <a:endParaRPr/>
          </a:p>
        </p:txBody>
      </p:sp>
      <p:pic>
        <p:nvPicPr>
          <p:cNvPr id="65" name="Google Shape;65;p13"/>
          <p:cNvPicPr preferRelativeResize="0"/>
          <p:nvPr/>
        </p:nvPicPr>
        <p:blipFill>
          <a:blip r:embed="rId3">
            <a:alphaModFix/>
          </a:blip>
          <a:stretch>
            <a:fillRect/>
          </a:stretch>
        </p:blipFill>
        <p:spPr>
          <a:xfrm>
            <a:off x="4228658" y="4181925"/>
            <a:ext cx="686680" cy="600075"/>
          </a:xfrm>
          <a:prstGeom prst="rect">
            <a:avLst/>
          </a:prstGeom>
          <a:noFill/>
          <a:ln>
            <a:noFill/>
          </a:ln>
        </p:spPr>
      </p:pic>
      <p:pic>
        <p:nvPicPr>
          <p:cNvPr id="66" name="Google Shape;66;p13"/>
          <p:cNvPicPr preferRelativeResize="0"/>
          <p:nvPr/>
        </p:nvPicPr>
        <p:blipFill>
          <a:blip r:embed="rId4">
            <a:alphaModFix/>
          </a:blip>
          <a:stretch>
            <a:fillRect/>
          </a:stretch>
        </p:blipFill>
        <p:spPr>
          <a:xfrm>
            <a:off x="223613" y="668550"/>
            <a:ext cx="933450" cy="609600"/>
          </a:xfrm>
          <a:prstGeom prst="rect">
            <a:avLst/>
          </a:prstGeom>
          <a:noFill/>
          <a:ln>
            <a:noFill/>
          </a:ln>
        </p:spPr>
      </p:pic>
      <p:pic>
        <p:nvPicPr>
          <p:cNvPr id="67" name="Google Shape;67;p13"/>
          <p:cNvPicPr preferRelativeResize="0"/>
          <p:nvPr/>
        </p:nvPicPr>
        <p:blipFill>
          <a:blip r:embed="rId5">
            <a:alphaModFix/>
          </a:blip>
          <a:stretch>
            <a:fillRect/>
          </a:stretch>
        </p:blipFill>
        <p:spPr>
          <a:xfrm>
            <a:off x="199788" y="1416025"/>
            <a:ext cx="981075" cy="619125"/>
          </a:xfrm>
          <a:prstGeom prst="rect">
            <a:avLst/>
          </a:prstGeom>
          <a:noFill/>
          <a:ln>
            <a:noFill/>
          </a:ln>
        </p:spPr>
      </p:pic>
      <p:pic>
        <p:nvPicPr>
          <p:cNvPr id="68" name="Google Shape;68;p13"/>
          <p:cNvPicPr preferRelativeResize="0"/>
          <p:nvPr/>
        </p:nvPicPr>
        <p:blipFill>
          <a:blip r:embed="rId6">
            <a:alphaModFix/>
          </a:blip>
          <a:stretch>
            <a:fillRect/>
          </a:stretch>
        </p:blipFill>
        <p:spPr>
          <a:xfrm>
            <a:off x="204563" y="2173025"/>
            <a:ext cx="971550" cy="609600"/>
          </a:xfrm>
          <a:prstGeom prst="rect">
            <a:avLst/>
          </a:prstGeom>
          <a:noFill/>
          <a:ln>
            <a:noFill/>
          </a:ln>
        </p:spPr>
      </p:pic>
      <p:pic>
        <p:nvPicPr>
          <p:cNvPr id="69" name="Google Shape;69;p13"/>
          <p:cNvPicPr preferRelativeResize="0"/>
          <p:nvPr/>
        </p:nvPicPr>
        <p:blipFill>
          <a:blip r:embed="rId7">
            <a:alphaModFix/>
          </a:blip>
          <a:stretch>
            <a:fillRect/>
          </a:stretch>
        </p:blipFill>
        <p:spPr>
          <a:xfrm>
            <a:off x="199788" y="2920500"/>
            <a:ext cx="942975" cy="619125"/>
          </a:xfrm>
          <a:prstGeom prst="rect">
            <a:avLst/>
          </a:prstGeom>
          <a:noFill/>
          <a:ln>
            <a:noFill/>
          </a:ln>
        </p:spPr>
      </p:pic>
      <p:pic>
        <p:nvPicPr>
          <p:cNvPr id="70" name="Google Shape;70;p13"/>
          <p:cNvPicPr preferRelativeResize="0"/>
          <p:nvPr/>
        </p:nvPicPr>
        <p:blipFill>
          <a:blip r:embed="rId8">
            <a:alphaModFix/>
          </a:blip>
          <a:stretch>
            <a:fillRect/>
          </a:stretch>
        </p:blipFill>
        <p:spPr>
          <a:xfrm>
            <a:off x="209325" y="3677500"/>
            <a:ext cx="962025" cy="600075"/>
          </a:xfrm>
          <a:prstGeom prst="rect">
            <a:avLst/>
          </a:prstGeom>
          <a:noFill/>
          <a:ln>
            <a:noFill/>
          </a:ln>
        </p:spPr>
      </p:pic>
      <p:pic>
        <p:nvPicPr>
          <p:cNvPr id="71" name="Google Shape;71;p13"/>
          <p:cNvPicPr preferRelativeResize="0"/>
          <p:nvPr/>
        </p:nvPicPr>
        <p:blipFill>
          <a:blip r:embed="rId9">
            <a:alphaModFix/>
          </a:blip>
          <a:stretch>
            <a:fillRect/>
          </a:stretch>
        </p:blipFill>
        <p:spPr>
          <a:xfrm>
            <a:off x="3409070" y="428800"/>
            <a:ext cx="2325854" cy="480550"/>
          </a:xfrm>
          <a:prstGeom prst="rect">
            <a:avLst/>
          </a:prstGeom>
          <a:noFill/>
          <a:ln>
            <a:noFill/>
          </a:ln>
        </p:spPr>
      </p:pic>
      <p:pic>
        <p:nvPicPr>
          <p:cNvPr id="72" name="Google Shape;72;p13"/>
          <p:cNvPicPr preferRelativeResize="0"/>
          <p:nvPr/>
        </p:nvPicPr>
        <p:blipFill>
          <a:blip r:embed="rId10">
            <a:alphaModFix/>
          </a:blip>
          <a:stretch>
            <a:fillRect/>
          </a:stretch>
        </p:blipFill>
        <p:spPr>
          <a:xfrm>
            <a:off x="3875462" y="2925900"/>
            <a:ext cx="1394500" cy="608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cs"/>
              <a:t>         Meeting the major</a:t>
            </a:r>
            <a:endParaRPr/>
          </a:p>
        </p:txBody>
      </p:sp>
      <p:pic>
        <p:nvPicPr>
          <p:cNvPr id="130" name="Google Shape;130;p22"/>
          <p:cNvPicPr preferRelativeResize="0"/>
          <p:nvPr/>
        </p:nvPicPr>
        <p:blipFill>
          <a:blip r:embed="rId3">
            <a:alphaModFix/>
          </a:blip>
          <a:stretch>
            <a:fillRect/>
          </a:stretch>
        </p:blipFill>
        <p:spPr>
          <a:xfrm>
            <a:off x="387896" y="1489817"/>
            <a:ext cx="2510273" cy="3347031"/>
          </a:xfrm>
          <a:prstGeom prst="rect">
            <a:avLst/>
          </a:prstGeom>
          <a:noFill/>
          <a:ln>
            <a:noFill/>
          </a:ln>
        </p:spPr>
      </p:pic>
      <p:pic>
        <p:nvPicPr>
          <p:cNvPr id="131" name="Google Shape;131;p22"/>
          <p:cNvPicPr preferRelativeResize="0"/>
          <p:nvPr/>
        </p:nvPicPr>
        <p:blipFill>
          <a:blip r:embed="rId4">
            <a:alphaModFix/>
          </a:blip>
          <a:stretch>
            <a:fillRect/>
          </a:stretch>
        </p:blipFill>
        <p:spPr>
          <a:xfrm>
            <a:off x="2782938" y="2291100"/>
            <a:ext cx="3578124" cy="2545750"/>
          </a:xfrm>
          <a:prstGeom prst="rect">
            <a:avLst/>
          </a:prstGeom>
          <a:noFill/>
          <a:ln>
            <a:noFill/>
          </a:ln>
        </p:spPr>
      </p:pic>
      <p:pic>
        <p:nvPicPr>
          <p:cNvPr id="132" name="Google Shape;132;p22"/>
          <p:cNvPicPr preferRelativeResize="0"/>
          <p:nvPr/>
        </p:nvPicPr>
        <p:blipFill>
          <a:blip r:embed="rId5">
            <a:alphaModFix/>
          </a:blip>
          <a:stretch>
            <a:fillRect/>
          </a:stretch>
        </p:blipFill>
        <p:spPr>
          <a:xfrm>
            <a:off x="5976125" y="770375"/>
            <a:ext cx="2962399" cy="3949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cs"/>
              <a:t>Organizing and planning</a:t>
            </a:r>
            <a:endParaRPr/>
          </a:p>
        </p:txBody>
      </p:sp>
      <p:pic>
        <p:nvPicPr>
          <p:cNvPr id="138" name="Google Shape;138;p23"/>
          <p:cNvPicPr preferRelativeResize="0"/>
          <p:nvPr/>
        </p:nvPicPr>
        <p:blipFill>
          <a:blip r:embed="rId3">
            <a:alphaModFix/>
          </a:blip>
          <a:stretch>
            <a:fillRect/>
          </a:stretch>
        </p:blipFill>
        <p:spPr>
          <a:xfrm>
            <a:off x="387900" y="1609325"/>
            <a:ext cx="3945876" cy="2959400"/>
          </a:xfrm>
          <a:prstGeom prst="rect">
            <a:avLst/>
          </a:prstGeom>
          <a:noFill/>
          <a:ln>
            <a:noFill/>
          </a:ln>
        </p:spPr>
      </p:pic>
      <p:pic>
        <p:nvPicPr>
          <p:cNvPr id="139" name="Google Shape;139;p23"/>
          <p:cNvPicPr preferRelativeResize="0"/>
          <p:nvPr/>
        </p:nvPicPr>
        <p:blipFill>
          <a:blip r:embed="rId4">
            <a:alphaModFix/>
          </a:blip>
          <a:stretch>
            <a:fillRect/>
          </a:stretch>
        </p:blipFill>
        <p:spPr>
          <a:xfrm>
            <a:off x="4910600" y="1349350"/>
            <a:ext cx="3845499" cy="2804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87900" y="458025"/>
            <a:ext cx="8368200" cy="1031700"/>
          </a:xfrm>
          <a:prstGeom prst="rect">
            <a:avLst/>
          </a:prstGeom>
        </p:spPr>
        <p:txBody>
          <a:bodyPr spcFirstLastPara="1" wrap="square" lIns="91425" tIns="91425" rIns="91425" bIns="91425" anchor="b" anchorCtr="0">
            <a:normAutofit/>
          </a:bodyPr>
          <a:lstStyle/>
          <a:p>
            <a:pPr marL="1371600" lvl="0" indent="-457200" algn="ctr" rtl="0">
              <a:spcBef>
                <a:spcPts val="0"/>
              </a:spcBef>
              <a:spcAft>
                <a:spcPts val="0"/>
              </a:spcAft>
              <a:buNone/>
            </a:pPr>
            <a:r>
              <a:rPr lang="cs" sz="3300" dirty="0">
                <a:latin typeface="AngsanaUPC"/>
                <a:ea typeface="AngsanaUPC"/>
                <a:cs typeface="AngsanaUPC"/>
                <a:sym typeface="AngsanaUPC"/>
              </a:rPr>
              <a:t>Methodology workshop: Bc. Benjamin Jurá</a:t>
            </a:r>
            <a:r>
              <a:rPr lang="cs-CZ" sz="3300" dirty="0">
                <a:latin typeface="AngsanaUPC"/>
                <a:ea typeface="AngsanaUPC"/>
                <a:cs typeface="AngsanaUPC"/>
                <a:sym typeface="AngsanaUPC"/>
              </a:rPr>
              <a:t>n</a:t>
            </a:r>
            <a:r>
              <a:rPr lang="cs" sz="3300" dirty="0">
                <a:latin typeface="AngsanaUPC"/>
                <a:ea typeface="AngsanaUPC"/>
                <a:cs typeface="AngsanaUPC"/>
                <a:sym typeface="AngsanaUPC"/>
              </a:rPr>
              <a:t> Cursus Honorum </a:t>
            </a:r>
            <a:endParaRPr sz="3300" dirty="0">
              <a:latin typeface="AngsanaUPC"/>
              <a:ea typeface="AngsanaUPC"/>
              <a:cs typeface="AngsanaUPC"/>
              <a:sym typeface="AngsanaUPC"/>
            </a:endParaRPr>
          </a:p>
          <a:p>
            <a:pPr marL="1371600" lvl="0" indent="-457200" algn="ctr" rtl="0">
              <a:spcBef>
                <a:spcPts val="100"/>
              </a:spcBef>
              <a:spcAft>
                <a:spcPts val="100"/>
              </a:spcAft>
              <a:buNone/>
            </a:pPr>
            <a:r>
              <a:rPr lang="cs" sz="1800" dirty="0">
                <a:latin typeface="AngsanaUPC"/>
                <a:ea typeface="AngsanaUPC"/>
                <a:cs typeface="AngsanaUPC"/>
                <a:sym typeface="AngsanaUPC"/>
              </a:rPr>
              <a:t>Faculty of Arts at Masaryk University Brno</a:t>
            </a:r>
            <a:endParaRPr dirty="0"/>
          </a:p>
        </p:txBody>
      </p:sp>
      <p:pic>
        <p:nvPicPr>
          <p:cNvPr id="145" name="Google Shape;145;p24"/>
          <p:cNvPicPr preferRelativeResize="0"/>
          <p:nvPr/>
        </p:nvPicPr>
        <p:blipFill>
          <a:blip r:embed="rId3">
            <a:alphaModFix/>
          </a:blip>
          <a:stretch>
            <a:fillRect/>
          </a:stretch>
        </p:blipFill>
        <p:spPr>
          <a:xfrm>
            <a:off x="1335867" y="1951348"/>
            <a:ext cx="3704709" cy="2778501"/>
          </a:xfrm>
          <a:prstGeom prst="rect">
            <a:avLst/>
          </a:prstGeom>
          <a:noFill/>
          <a:ln>
            <a:noFill/>
          </a:ln>
        </p:spPr>
      </p:pic>
      <p:pic>
        <p:nvPicPr>
          <p:cNvPr id="146" name="Google Shape;146;p24"/>
          <p:cNvPicPr preferRelativeResize="0"/>
          <p:nvPr/>
        </p:nvPicPr>
        <p:blipFill>
          <a:blip r:embed="rId4">
            <a:alphaModFix/>
          </a:blip>
          <a:stretch>
            <a:fillRect/>
          </a:stretch>
        </p:blipFill>
        <p:spPr>
          <a:xfrm>
            <a:off x="5575076" y="1570490"/>
            <a:ext cx="2521651" cy="33622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Cursus Honorum</a:t>
            </a:r>
            <a:endParaRPr/>
          </a:p>
        </p:txBody>
      </p:sp>
      <p:sp>
        <p:nvSpPr>
          <p:cNvPr id="152" name="Google Shape;152;p2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457200" algn="just" rtl="0">
              <a:spcBef>
                <a:spcPts val="1200"/>
              </a:spcBef>
              <a:spcAft>
                <a:spcPts val="0"/>
              </a:spcAft>
              <a:buNone/>
            </a:pPr>
            <a:r>
              <a:rPr lang="cs" sz="2400" dirty="0">
                <a:latin typeface="AngsanaUPC"/>
                <a:ea typeface="AngsanaUPC"/>
                <a:cs typeface="AngsanaUPC"/>
                <a:sym typeface="AngsanaUPC"/>
              </a:rPr>
              <a:t>Cursus Honorum is an asymetrical card game for 4 players, simulating a political career in the late Roman republic. Each player begins the game with a different bonus and can achieve victory through no fewer than 3 ways. No knowledge of the ancient world is necessary to play - on the contrary, the aim is to teach facts colaterally, sort of "by the way".</a:t>
            </a:r>
            <a:endParaRPr sz="2400" dirty="0">
              <a:latin typeface="AngsanaUPC"/>
              <a:ea typeface="AngsanaUPC"/>
              <a:cs typeface="AngsanaUPC"/>
              <a:sym typeface="AngsanaUPC"/>
            </a:endParaRPr>
          </a:p>
          <a:p>
            <a:pPr marL="1371600" lvl="0" indent="-457200" algn="r" rtl="0">
              <a:lnSpc>
                <a:spcPct val="100000"/>
              </a:lnSpc>
              <a:spcBef>
                <a:spcPts val="1200"/>
              </a:spcBef>
              <a:spcAft>
                <a:spcPts val="100"/>
              </a:spcAft>
              <a:buNone/>
            </a:pPr>
            <a:r>
              <a:rPr lang="cs" sz="2400" dirty="0">
                <a:latin typeface="AngsanaUPC"/>
                <a:ea typeface="AngsanaUPC"/>
                <a:cs typeface="AngsanaUPC"/>
                <a:sym typeface="AngsanaUPC"/>
              </a:rPr>
              <a:t>Benjamin Jurá</a:t>
            </a:r>
            <a:r>
              <a:rPr lang="cs-CZ" sz="2400" dirty="0">
                <a:latin typeface="AngsanaUPC"/>
                <a:ea typeface="AngsanaUPC"/>
                <a:cs typeface="AngsanaUPC"/>
                <a:sym typeface="AngsanaUPC"/>
              </a:rPr>
              <a:t>n</a:t>
            </a:r>
            <a:endParaRPr sz="2400" dirty="0">
              <a:latin typeface="AngsanaUPC"/>
              <a:ea typeface="AngsanaUPC"/>
              <a:cs typeface="AngsanaUPC"/>
              <a:sym typeface="AngsanaUP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87900" y="373750"/>
            <a:ext cx="8368200" cy="943200"/>
          </a:xfrm>
          <a:prstGeom prst="rect">
            <a:avLst/>
          </a:prstGeom>
        </p:spPr>
        <p:txBody>
          <a:bodyPr spcFirstLastPara="1" wrap="square" lIns="91425" tIns="91425" rIns="91425" bIns="91425" anchor="b" anchorCtr="0">
            <a:noAutofit/>
          </a:bodyPr>
          <a:lstStyle/>
          <a:p>
            <a:pPr marL="0" lvl="0" indent="0" algn="ctr" rtl="0">
              <a:lnSpc>
                <a:spcPct val="115000"/>
              </a:lnSpc>
              <a:spcBef>
                <a:spcPts val="100"/>
              </a:spcBef>
              <a:spcAft>
                <a:spcPts val="0"/>
              </a:spcAft>
              <a:buNone/>
            </a:pPr>
            <a:r>
              <a:rPr lang="cs" sz="2700">
                <a:latin typeface="AngsanaUPC"/>
                <a:ea typeface="AngsanaUPC"/>
                <a:cs typeface="AngsanaUPC"/>
                <a:sym typeface="AngsanaUPC"/>
              </a:rPr>
              <a:t>Mgr. Marek Vlach, Ph.D.: Gateway to the Roman Empire</a:t>
            </a:r>
            <a:r>
              <a:rPr lang="cs" sz="2300">
                <a:latin typeface="AngsanaUPC"/>
                <a:ea typeface="AngsanaUPC"/>
                <a:cs typeface="AngsanaUPC"/>
                <a:sym typeface="AngsanaUPC"/>
              </a:rPr>
              <a:t> </a:t>
            </a:r>
            <a:endParaRPr sz="2300">
              <a:latin typeface="AngsanaUPC"/>
              <a:ea typeface="AngsanaUPC"/>
              <a:cs typeface="AngsanaUPC"/>
              <a:sym typeface="AngsanaUPC"/>
            </a:endParaRPr>
          </a:p>
          <a:p>
            <a:pPr marL="1371600" lvl="0" indent="-457200" algn="ctr" rtl="0">
              <a:lnSpc>
                <a:spcPct val="115000"/>
              </a:lnSpc>
              <a:spcBef>
                <a:spcPts val="100"/>
              </a:spcBef>
              <a:spcAft>
                <a:spcPts val="100"/>
              </a:spcAft>
              <a:buNone/>
            </a:pPr>
            <a:r>
              <a:rPr lang="cs" sz="1800">
                <a:latin typeface="AngsanaUPC"/>
                <a:ea typeface="AngsanaUPC"/>
                <a:cs typeface="AngsanaUPC"/>
                <a:sym typeface="AngsanaUPC"/>
              </a:rPr>
              <a:t>Institute of Archeology Brno</a:t>
            </a:r>
            <a:endParaRPr sz="1800"/>
          </a:p>
        </p:txBody>
      </p:sp>
      <p:pic>
        <p:nvPicPr>
          <p:cNvPr id="158" name="Google Shape;158;p26"/>
          <p:cNvPicPr preferRelativeResize="0"/>
          <p:nvPr/>
        </p:nvPicPr>
        <p:blipFill>
          <a:blip r:embed="rId3">
            <a:alphaModFix/>
          </a:blip>
          <a:stretch>
            <a:fillRect/>
          </a:stretch>
        </p:blipFill>
        <p:spPr>
          <a:xfrm>
            <a:off x="1034650" y="1499725"/>
            <a:ext cx="1926999" cy="1445234"/>
          </a:xfrm>
          <a:prstGeom prst="rect">
            <a:avLst/>
          </a:prstGeom>
          <a:noFill/>
          <a:ln>
            <a:noFill/>
          </a:ln>
        </p:spPr>
      </p:pic>
      <p:pic>
        <p:nvPicPr>
          <p:cNvPr id="159" name="Google Shape;159;p26"/>
          <p:cNvPicPr preferRelativeResize="0"/>
          <p:nvPr/>
        </p:nvPicPr>
        <p:blipFill>
          <a:blip r:embed="rId4">
            <a:alphaModFix/>
          </a:blip>
          <a:stretch>
            <a:fillRect/>
          </a:stretch>
        </p:blipFill>
        <p:spPr>
          <a:xfrm>
            <a:off x="1034650" y="3127732"/>
            <a:ext cx="1926999" cy="1445268"/>
          </a:xfrm>
          <a:prstGeom prst="rect">
            <a:avLst/>
          </a:prstGeom>
          <a:noFill/>
          <a:ln>
            <a:noFill/>
          </a:ln>
        </p:spPr>
      </p:pic>
      <p:pic>
        <p:nvPicPr>
          <p:cNvPr id="160" name="Google Shape;160;p26"/>
          <p:cNvPicPr preferRelativeResize="0"/>
          <p:nvPr/>
        </p:nvPicPr>
        <p:blipFill>
          <a:blip r:embed="rId5">
            <a:alphaModFix/>
          </a:blip>
          <a:stretch>
            <a:fillRect/>
          </a:stretch>
        </p:blipFill>
        <p:spPr>
          <a:xfrm>
            <a:off x="5950375" y="1489750"/>
            <a:ext cx="1926999" cy="1445257"/>
          </a:xfrm>
          <a:prstGeom prst="rect">
            <a:avLst/>
          </a:prstGeom>
          <a:noFill/>
          <a:ln>
            <a:noFill/>
          </a:ln>
        </p:spPr>
      </p:pic>
      <p:pic>
        <p:nvPicPr>
          <p:cNvPr id="161" name="Google Shape;161;p26"/>
          <p:cNvPicPr preferRelativeResize="0"/>
          <p:nvPr/>
        </p:nvPicPr>
        <p:blipFill rotWithShape="1">
          <a:blip r:embed="rId6">
            <a:alphaModFix/>
          </a:blip>
          <a:srcRect l="20077" t="13199" r="10593" b="9658"/>
          <a:stretch/>
        </p:blipFill>
        <p:spPr>
          <a:xfrm>
            <a:off x="3590069" y="3127725"/>
            <a:ext cx="1731891" cy="1445276"/>
          </a:xfrm>
          <a:prstGeom prst="rect">
            <a:avLst/>
          </a:prstGeom>
          <a:noFill/>
          <a:ln>
            <a:noFill/>
          </a:ln>
        </p:spPr>
      </p:pic>
      <p:pic>
        <p:nvPicPr>
          <p:cNvPr id="162" name="Google Shape;162;p26"/>
          <p:cNvPicPr preferRelativeResize="0"/>
          <p:nvPr/>
        </p:nvPicPr>
        <p:blipFill>
          <a:blip r:embed="rId7">
            <a:alphaModFix/>
          </a:blip>
          <a:stretch>
            <a:fillRect/>
          </a:stretch>
        </p:blipFill>
        <p:spPr>
          <a:xfrm>
            <a:off x="5950374" y="3164990"/>
            <a:ext cx="1926999" cy="1408001"/>
          </a:xfrm>
          <a:prstGeom prst="rect">
            <a:avLst/>
          </a:prstGeom>
          <a:noFill/>
          <a:ln>
            <a:noFill/>
          </a:ln>
        </p:spPr>
      </p:pic>
      <p:pic>
        <p:nvPicPr>
          <p:cNvPr id="163" name="Google Shape;163;p26"/>
          <p:cNvPicPr preferRelativeResize="0"/>
          <p:nvPr/>
        </p:nvPicPr>
        <p:blipFill>
          <a:blip r:embed="rId8">
            <a:alphaModFix/>
          </a:blip>
          <a:stretch>
            <a:fillRect/>
          </a:stretch>
        </p:blipFill>
        <p:spPr>
          <a:xfrm>
            <a:off x="3590075" y="1526125"/>
            <a:ext cx="1731876" cy="13924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1371600" lvl="0" indent="-457200" algn="ctr" rtl="0">
              <a:lnSpc>
                <a:spcPct val="115000"/>
              </a:lnSpc>
              <a:spcBef>
                <a:spcPts val="1200"/>
              </a:spcBef>
              <a:spcAft>
                <a:spcPts val="1200"/>
              </a:spcAft>
              <a:buNone/>
            </a:pPr>
            <a:r>
              <a:rPr lang="cs">
                <a:latin typeface="AngsanaUPC"/>
                <a:ea typeface="AngsanaUPC"/>
                <a:cs typeface="AngsanaUPC"/>
                <a:sym typeface="AngsanaUPC"/>
              </a:rPr>
              <a:t>Gateway to the Roman Empire</a:t>
            </a:r>
            <a:endParaRPr/>
          </a:p>
        </p:txBody>
      </p:sp>
      <p:sp>
        <p:nvSpPr>
          <p:cNvPr id="169" name="Google Shape;169;p27"/>
          <p:cNvSpPr txBox="1">
            <a:spLocks noGrp="1"/>
          </p:cNvSpPr>
          <p:nvPr>
            <p:ph type="body" idx="1"/>
          </p:nvPr>
        </p:nvSpPr>
        <p:spPr>
          <a:xfrm>
            <a:off x="387900" y="1507625"/>
            <a:ext cx="8368200" cy="3315600"/>
          </a:xfrm>
          <a:prstGeom prst="rect">
            <a:avLst/>
          </a:prstGeom>
        </p:spPr>
        <p:txBody>
          <a:bodyPr spcFirstLastPara="1" wrap="square" lIns="91425" tIns="91425" rIns="91425" bIns="91425" anchor="t" anchorCtr="0">
            <a:noAutofit/>
          </a:bodyPr>
          <a:lstStyle/>
          <a:p>
            <a:pPr marL="0" lvl="0" indent="457200" algn="just" rtl="0">
              <a:spcBef>
                <a:spcPts val="1200"/>
              </a:spcBef>
              <a:spcAft>
                <a:spcPts val="0"/>
              </a:spcAft>
              <a:buNone/>
            </a:pPr>
            <a:r>
              <a:rPr lang="cs" sz="1600">
                <a:latin typeface="AngsanaUPC"/>
                <a:ea typeface="AngsanaUPC"/>
                <a:cs typeface="AngsanaUPC"/>
                <a:sym typeface="AngsanaUPC"/>
              </a:rPr>
              <a:t>During the first centuries of our era, the Roman Empire achieved its greatest territorial extent. At this time its northern boundaries reached the Danube, whereas to the south of this river was the province of Pannonia. A very interesting development, however, also took place to the north, where the Germanic tribal communities maintained distinctively diverse relations with the Romans. They included trade exchanges, political negotiations and occasionally also intense warfare. During one of them - Marcomannic wars in the years 172-180 AD - the Roman army penetrated deep into this territory and left significant traces in the archaeological record. Within the workshop, the most important archaeological manifestations of the Roman influence and the military presence will be presented to illustrate the diversity of the Roman-Germanic interactions and also to reflect the ways of the Roman military operations on enemy territory. </a:t>
            </a:r>
            <a:endParaRPr sz="1600">
              <a:latin typeface="AngsanaUPC"/>
              <a:ea typeface="AngsanaUPC"/>
              <a:cs typeface="AngsanaUPC"/>
              <a:sym typeface="AngsanaUPC"/>
            </a:endParaRPr>
          </a:p>
          <a:p>
            <a:pPr marL="0" lvl="0" indent="0" algn="r" rtl="0">
              <a:spcBef>
                <a:spcPts val="1200"/>
              </a:spcBef>
              <a:spcAft>
                <a:spcPts val="100"/>
              </a:spcAft>
              <a:buNone/>
            </a:pPr>
            <a:r>
              <a:rPr lang="cs" sz="1400">
                <a:latin typeface="AngsanaUPC"/>
                <a:ea typeface="AngsanaUPC"/>
                <a:cs typeface="AngsanaUPC"/>
                <a:sym typeface="AngsanaUPC"/>
              </a:rPr>
              <a:t>Mgr. Marek Vlach, Ph.D.</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87900" y="373750"/>
            <a:ext cx="8368200" cy="1432800"/>
          </a:xfrm>
          <a:prstGeom prst="rect">
            <a:avLst/>
          </a:prstGeom>
        </p:spPr>
        <p:txBody>
          <a:bodyPr spcFirstLastPara="1" wrap="square" lIns="91425" tIns="91425" rIns="91425" bIns="91425" anchor="b" anchorCtr="0">
            <a:normAutofit/>
          </a:bodyPr>
          <a:lstStyle/>
          <a:p>
            <a:pPr marL="0" lvl="0" indent="0" algn="ctr" rtl="0">
              <a:lnSpc>
                <a:spcPct val="115000"/>
              </a:lnSpc>
              <a:spcBef>
                <a:spcPts val="100"/>
              </a:spcBef>
              <a:spcAft>
                <a:spcPts val="0"/>
              </a:spcAft>
              <a:buNone/>
            </a:pPr>
            <a:r>
              <a:rPr lang="cs" sz="2650">
                <a:latin typeface="AngsanaUPC"/>
                <a:ea typeface="AngsanaUPC"/>
                <a:cs typeface="AngsanaUPC"/>
                <a:sym typeface="AngsanaUPC"/>
              </a:rPr>
              <a:t>Mgr. Petr Kubín</a:t>
            </a:r>
            <a:endParaRPr sz="2650">
              <a:latin typeface="AngsanaUPC"/>
              <a:ea typeface="AngsanaUPC"/>
              <a:cs typeface="AngsanaUPC"/>
              <a:sym typeface="AngsanaUPC"/>
            </a:endParaRPr>
          </a:p>
          <a:p>
            <a:pPr marL="0" lvl="0" indent="0" algn="ctr" rtl="0">
              <a:lnSpc>
                <a:spcPct val="115000"/>
              </a:lnSpc>
              <a:spcBef>
                <a:spcPts val="100"/>
              </a:spcBef>
              <a:spcAft>
                <a:spcPts val="0"/>
              </a:spcAft>
              <a:buNone/>
            </a:pPr>
            <a:r>
              <a:rPr lang="cs" sz="2650">
                <a:latin typeface="AngsanaUPC"/>
                <a:ea typeface="AngsanaUPC"/>
                <a:cs typeface="AngsanaUPC"/>
                <a:sym typeface="AngsanaUPC"/>
              </a:rPr>
              <a:t>The Romans and the Germans in the Region Under Palava</a:t>
            </a:r>
            <a:endParaRPr sz="2650">
              <a:latin typeface="AngsanaUPC"/>
              <a:ea typeface="AngsanaUPC"/>
              <a:cs typeface="AngsanaUPC"/>
              <a:sym typeface="AngsanaUPC"/>
            </a:endParaRPr>
          </a:p>
          <a:p>
            <a:pPr marL="0" lvl="0" indent="0" algn="ctr" rtl="0">
              <a:lnSpc>
                <a:spcPct val="115000"/>
              </a:lnSpc>
              <a:spcBef>
                <a:spcPts val="100"/>
              </a:spcBef>
              <a:spcAft>
                <a:spcPts val="100"/>
              </a:spcAft>
              <a:buNone/>
            </a:pPr>
            <a:r>
              <a:rPr lang="cs" sz="1800">
                <a:latin typeface="AngsanaUPC"/>
                <a:ea typeface="AngsanaUPC"/>
                <a:cs typeface="AngsanaUPC"/>
                <a:sym typeface="AngsanaUPC"/>
              </a:rPr>
              <a:t>Regional Museum in Mikulov</a:t>
            </a:r>
            <a:endParaRPr/>
          </a:p>
        </p:txBody>
      </p:sp>
      <p:pic>
        <p:nvPicPr>
          <p:cNvPr id="175" name="Google Shape;175;p28"/>
          <p:cNvPicPr preferRelativeResize="0"/>
          <p:nvPr/>
        </p:nvPicPr>
        <p:blipFill>
          <a:blip r:embed="rId3">
            <a:alphaModFix/>
          </a:blip>
          <a:stretch>
            <a:fillRect/>
          </a:stretch>
        </p:blipFill>
        <p:spPr>
          <a:xfrm>
            <a:off x="5903975" y="2822588"/>
            <a:ext cx="2390825" cy="1793126"/>
          </a:xfrm>
          <a:prstGeom prst="rect">
            <a:avLst/>
          </a:prstGeom>
          <a:noFill/>
          <a:ln>
            <a:noFill/>
          </a:ln>
        </p:spPr>
      </p:pic>
      <p:pic>
        <p:nvPicPr>
          <p:cNvPr id="176" name="Google Shape;176;p28"/>
          <p:cNvPicPr preferRelativeResize="0"/>
          <p:nvPr/>
        </p:nvPicPr>
        <p:blipFill>
          <a:blip r:embed="rId4">
            <a:alphaModFix/>
          </a:blip>
          <a:stretch>
            <a:fillRect/>
          </a:stretch>
        </p:blipFill>
        <p:spPr>
          <a:xfrm>
            <a:off x="3670563" y="2211900"/>
            <a:ext cx="1802876" cy="2403825"/>
          </a:xfrm>
          <a:prstGeom prst="rect">
            <a:avLst/>
          </a:prstGeom>
          <a:noFill/>
          <a:ln>
            <a:noFill/>
          </a:ln>
        </p:spPr>
      </p:pic>
      <p:pic>
        <p:nvPicPr>
          <p:cNvPr id="177" name="Google Shape;177;p28"/>
          <p:cNvPicPr preferRelativeResize="0"/>
          <p:nvPr/>
        </p:nvPicPr>
        <p:blipFill>
          <a:blip r:embed="rId5">
            <a:alphaModFix/>
          </a:blip>
          <a:stretch>
            <a:fillRect/>
          </a:stretch>
        </p:blipFill>
        <p:spPr>
          <a:xfrm>
            <a:off x="858125" y="3182925"/>
            <a:ext cx="2267059" cy="1432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87900" y="365900"/>
            <a:ext cx="8368200" cy="686100"/>
          </a:xfrm>
          <a:prstGeom prst="rect">
            <a:avLst/>
          </a:prstGeom>
        </p:spPr>
        <p:txBody>
          <a:bodyPr spcFirstLastPara="1" wrap="square" lIns="91425" tIns="91425" rIns="91425" bIns="91425" anchor="b" anchorCtr="0">
            <a:noAutofit/>
          </a:bodyPr>
          <a:lstStyle/>
          <a:p>
            <a:pPr marL="0" lvl="0" indent="0" algn="l" rtl="0">
              <a:lnSpc>
                <a:spcPct val="115000"/>
              </a:lnSpc>
              <a:spcBef>
                <a:spcPts val="1200"/>
              </a:spcBef>
              <a:spcAft>
                <a:spcPts val="1200"/>
              </a:spcAft>
              <a:buNone/>
            </a:pPr>
            <a:r>
              <a:rPr lang="cs" sz="2700">
                <a:latin typeface="AngsanaUPC"/>
                <a:ea typeface="AngsanaUPC"/>
                <a:cs typeface="AngsanaUPC"/>
                <a:sym typeface="AngsanaUPC"/>
              </a:rPr>
              <a:t>The Romans and the Germans in the Region Under Palava</a:t>
            </a:r>
            <a:endParaRPr sz="2700"/>
          </a:p>
        </p:txBody>
      </p:sp>
      <p:sp>
        <p:nvSpPr>
          <p:cNvPr id="183" name="Google Shape;183;p29"/>
          <p:cNvSpPr txBox="1">
            <a:spLocks noGrp="1"/>
          </p:cNvSpPr>
          <p:nvPr>
            <p:ph type="body" idx="1"/>
          </p:nvPr>
        </p:nvSpPr>
        <p:spPr>
          <a:xfrm>
            <a:off x="296675" y="1136175"/>
            <a:ext cx="8368200" cy="3884700"/>
          </a:xfrm>
          <a:prstGeom prst="rect">
            <a:avLst/>
          </a:prstGeom>
        </p:spPr>
        <p:txBody>
          <a:bodyPr spcFirstLastPara="1" wrap="square" lIns="91425" tIns="91425" rIns="91425" bIns="91425" anchor="t" anchorCtr="0">
            <a:noAutofit/>
          </a:bodyPr>
          <a:lstStyle/>
          <a:p>
            <a:pPr marL="0" lvl="0" indent="457200" algn="just" rtl="0">
              <a:lnSpc>
                <a:spcPct val="95000"/>
              </a:lnSpc>
              <a:spcBef>
                <a:spcPts val="100"/>
              </a:spcBef>
              <a:spcAft>
                <a:spcPts val="0"/>
              </a:spcAft>
              <a:buNone/>
            </a:pPr>
            <a:r>
              <a:rPr lang="cs" sz="1300">
                <a:latin typeface="AngsanaUPC"/>
                <a:ea typeface="AngsanaUPC"/>
                <a:cs typeface="AngsanaUPC"/>
                <a:sym typeface="AngsanaUPC"/>
              </a:rPr>
              <a:t>The exhibition "The Romans and Germans in the Region Under Pálava" is located in the cellars of the chateau, that were previously not accessible to the public, and shows the life in Moravia in the first centuries after Christ, based on archaeological findings.</a:t>
            </a:r>
            <a:endParaRPr sz="1300">
              <a:latin typeface="AngsanaUPC"/>
              <a:ea typeface="AngsanaUPC"/>
              <a:cs typeface="AngsanaUPC"/>
              <a:sym typeface="AngsanaUPC"/>
            </a:endParaRPr>
          </a:p>
          <a:p>
            <a:pPr marL="0" lvl="0" indent="457200" algn="just" rtl="0">
              <a:lnSpc>
                <a:spcPct val="95000"/>
              </a:lnSpc>
              <a:spcBef>
                <a:spcPts val="100"/>
              </a:spcBef>
              <a:spcAft>
                <a:spcPts val="0"/>
              </a:spcAft>
              <a:buNone/>
            </a:pPr>
            <a:r>
              <a:rPr lang="cs" sz="1300">
                <a:latin typeface="AngsanaUPC"/>
                <a:ea typeface="AngsanaUPC"/>
                <a:cs typeface="AngsanaUPC"/>
                <a:sym typeface="AngsanaUPC"/>
              </a:rPr>
              <a:t>Its first part shows various products of Roman workshops, that illustrate the Roman culture. Various items found in former Roman military camps in this area, are presented, too. This part of the exhibition also shows a reconstructed underfloor heating - the so called "hypocaust".</a:t>
            </a:r>
            <a:endParaRPr sz="1300">
              <a:latin typeface="AngsanaUPC"/>
              <a:ea typeface="AngsanaUPC"/>
              <a:cs typeface="AngsanaUPC"/>
              <a:sym typeface="AngsanaUPC"/>
            </a:endParaRPr>
          </a:p>
          <a:p>
            <a:pPr marL="0" lvl="0" indent="457200" algn="just" rtl="0">
              <a:lnSpc>
                <a:spcPct val="95000"/>
              </a:lnSpc>
              <a:spcBef>
                <a:spcPts val="100"/>
              </a:spcBef>
              <a:spcAft>
                <a:spcPts val="0"/>
              </a:spcAft>
              <a:buNone/>
            </a:pPr>
            <a:r>
              <a:rPr lang="cs" sz="1300">
                <a:latin typeface="AngsanaUPC"/>
                <a:ea typeface="AngsanaUPC"/>
                <a:cs typeface="AngsanaUPC"/>
                <a:sym typeface="AngsanaUPC"/>
              </a:rPr>
              <a:t>The second part presents findings that document the culture of the local population, the Germanic tribe Suebis, who lived on this territory during times of the Roman occupation. Various objects of everyday needs, such as ceramic vessels, bone combs, needles, buckles, and more are shown as a part of an idealized reconstruction of a Suebi cottage, or in the numerous showcases. Two reconstructed graves with burial artefacts found in Mikulov burial grounds show how the Germans buried their dead. The showcases hold typical items that were usually placed into urn graves, such as pottery, weapons, knives, buckles, glass beads, and others.</a:t>
            </a:r>
            <a:endParaRPr sz="1300">
              <a:latin typeface="AngsanaUPC"/>
              <a:ea typeface="AngsanaUPC"/>
              <a:cs typeface="AngsanaUPC"/>
              <a:sym typeface="AngsanaUPC"/>
            </a:endParaRPr>
          </a:p>
          <a:p>
            <a:pPr marL="0" lvl="0" indent="457200" algn="just" rtl="0">
              <a:lnSpc>
                <a:spcPct val="95000"/>
              </a:lnSpc>
              <a:spcBef>
                <a:spcPts val="100"/>
              </a:spcBef>
              <a:spcAft>
                <a:spcPts val="0"/>
              </a:spcAft>
              <a:buNone/>
            </a:pPr>
            <a:r>
              <a:rPr lang="cs" sz="1300">
                <a:latin typeface="AngsanaUPC"/>
                <a:ea typeface="AngsanaUPC"/>
                <a:cs typeface="AngsanaUPC"/>
                <a:sym typeface="AngsanaUPC"/>
              </a:rPr>
              <a:t>The highlight of the whole exhibition is a display of a unique set of findings from the tomb of the German Prince, who probably lived in the 2nd century after Christ. The tomb was discovered near the Mušov village in the 1980s. The grave is one of the richest grave findings in our country. It contained a variety of gilded belt fittings, weapons, and Roman vessels made of bronze, glass and ceramics. It is exceptional not just for the quantity of Roman objects found inside, but also for the high quality of the German items which prove the high level of the German craftsmen.</a:t>
            </a:r>
            <a:endParaRPr sz="1300">
              <a:latin typeface="AngsanaUPC"/>
              <a:ea typeface="AngsanaUPC"/>
              <a:cs typeface="AngsanaUPC"/>
              <a:sym typeface="AngsanaUPC"/>
            </a:endParaRPr>
          </a:p>
          <a:p>
            <a:pPr marL="0" lvl="0" indent="457200" algn="just" rtl="0">
              <a:lnSpc>
                <a:spcPct val="95000"/>
              </a:lnSpc>
              <a:spcBef>
                <a:spcPts val="100"/>
              </a:spcBef>
              <a:spcAft>
                <a:spcPts val="0"/>
              </a:spcAft>
              <a:buNone/>
            </a:pPr>
            <a:endParaRPr sz="1300">
              <a:latin typeface="AngsanaUPC"/>
              <a:ea typeface="AngsanaUPC"/>
              <a:cs typeface="AngsanaUPC"/>
              <a:sym typeface="AngsanaUPC"/>
            </a:endParaRPr>
          </a:p>
          <a:p>
            <a:pPr marL="0" lvl="0" indent="0" algn="r" rtl="0">
              <a:spcBef>
                <a:spcPts val="100"/>
              </a:spcBef>
              <a:spcAft>
                <a:spcPts val="100"/>
              </a:spcAft>
              <a:buNone/>
            </a:pPr>
            <a:r>
              <a:rPr lang="cs" sz="1400">
                <a:latin typeface="AngsanaUPC"/>
                <a:ea typeface="AngsanaUPC"/>
                <a:cs typeface="AngsanaUPC"/>
                <a:sym typeface="AngsanaUPC"/>
              </a:rPr>
              <a:t> </a:t>
            </a:r>
            <a:r>
              <a:rPr lang="cs" sz="1750">
                <a:latin typeface="AngsanaUPC"/>
                <a:ea typeface="AngsanaUPC"/>
                <a:cs typeface="AngsanaUPC"/>
                <a:sym typeface="AngsanaUPC"/>
              </a:rPr>
              <a:t>Mgr. Petr Kubín </a:t>
            </a:r>
            <a:endParaRPr sz="1400">
              <a:latin typeface="AngsanaUPC"/>
              <a:ea typeface="AngsanaUPC"/>
              <a:cs typeface="AngsanaUPC"/>
              <a:sym typeface="AngsanaUP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387900" y="458025"/>
            <a:ext cx="8368200" cy="662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latin typeface="AngsanaUPC"/>
                <a:ea typeface="AngsanaUPC"/>
                <a:cs typeface="AngsanaUPC"/>
                <a:sym typeface="AngsanaUPC"/>
              </a:rPr>
              <a:t>Ing. Antonín Moravec: Local history tour</a:t>
            </a:r>
            <a:endParaRPr/>
          </a:p>
        </p:txBody>
      </p:sp>
      <p:pic>
        <p:nvPicPr>
          <p:cNvPr id="189" name="Google Shape;189;p30"/>
          <p:cNvPicPr preferRelativeResize="0"/>
          <p:nvPr/>
        </p:nvPicPr>
        <p:blipFill>
          <a:blip r:embed="rId3">
            <a:alphaModFix/>
          </a:blip>
          <a:stretch>
            <a:fillRect/>
          </a:stretch>
        </p:blipFill>
        <p:spPr>
          <a:xfrm>
            <a:off x="387900" y="1557750"/>
            <a:ext cx="2207301" cy="2943073"/>
          </a:xfrm>
          <a:prstGeom prst="rect">
            <a:avLst/>
          </a:prstGeom>
          <a:noFill/>
          <a:ln>
            <a:noFill/>
          </a:ln>
        </p:spPr>
      </p:pic>
      <p:pic>
        <p:nvPicPr>
          <p:cNvPr id="190" name="Google Shape;190;p30"/>
          <p:cNvPicPr preferRelativeResize="0"/>
          <p:nvPr/>
        </p:nvPicPr>
        <p:blipFill>
          <a:blip r:embed="rId4">
            <a:alphaModFix/>
          </a:blip>
          <a:stretch>
            <a:fillRect/>
          </a:stretch>
        </p:blipFill>
        <p:spPr>
          <a:xfrm>
            <a:off x="2941825" y="1285112"/>
            <a:ext cx="1927465" cy="1445599"/>
          </a:xfrm>
          <a:prstGeom prst="rect">
            <a:avLst/>
          </a:prstGeom>
          <a:noFill/>
          <a:ln>
            <a:noFill/>
          </a:ln>
        </p:spPr>
      </p:pic>
      <p:pic>
        <p:nvPicPr>
          <p:cNvPr id="191" name="Google Shape;191;p30"/>
          <p:cNvPicPr preferRelativeResize="0"/>
          <p:nvPr/>
        </p:nvPicPr>
        <p:blipFill>
          <a:blip r:embed="rId5">
            <a:alphaModFix/>
          </a:blip>
          <a:stretch>
            <a:fillRect/>
          </a:stretch>
        </p:blipFill>
        <p:spPr>
          <a:xfrm>
            <a:off x="6441115" y="1212400"/>
            <a:ext cx="2474598" cy="2718692"/>
          </a:xfrm>
          <a:prstGeom prst="rect">
            <a:avLst/>
          </a:prstGeom>
          <a:noFill/>
          <a:ln>
            <a:noFill/>
          </a:ln>
        </p:spPr>
      </p:pic>
      <p:pic>
        <p:nvPicPr>
          <p:cNvPr id="192" name="Google Shape;192;p30"/>
          <p:cNvPicPr preferRelativeResize="0"/>
          <p:nvPr/>
        </p:nvPicPr>
        <p:blipFill rotWithShape="1">
          <a:blip r:embed="rId6">
            <a:alphaModFix/>
          </a:blip>
          <a:srcRect r="14566"/>
          <a:stretch/>
        </p:blipFill>
        <p:spPr>
          <a:xfrm>
            <a:off x="3561425" y="3077497"/>
            <a:ext cx="2606049" cy="1557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1"/>
          <p:cNvPicPr preferRelativeResize="0"/>
          <p:nvPr/>
        </p:nvPicPr>
        <p:blipFill>
          <a:blip r:embed="rId3">
            <a:alphaModFix/>
          </a:blip>
          <a:stretch>
            <a:fillRect/>
          </a:stretch>
        </p:blipFill>
        <p:spPr>
          <a:xfrm>
            <a:off x="1174725" y="233450"/>
            <a:ext cx="6917450" cy="46765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327225" y="353125"/>
            <a:ext cx="8222100" cy="2901900"/>
          </a:xfrm>
          <a:prstGeom prst="rect">
            <a:avLst/>
          </a:prstGeom>
        </p:spPr>
        <p:txBody>
          <a:bodyPr spcFirstLastPara="1" wrap="square" lIns="91425" tIns="91425" rIns="91425" bIns="91425" anchor="b" anchorCtr="0">
            <a:noAutofit/>
          </a:bodyPr>
          <a:lstStyle/>
          <a:p>
            <a:pPr marL="0" lvl="0" indent="0" algn="ctr" rtl="0">
              <a:lnSpc>
                <a:spcPct val="115000"/>
              </a:lnSpc>
              <a:spcBef>
                <a:spcPts val="1200"/>
              </a:spcBef>
              <a:spcAft>
                <a:spcPts val="0"/>
              </a:spcAft>
              <a:buNone/>
            </a:pPr>
            <a:r>
              <a:rPr lang="cs" sz="1600">
                <a:latin typeface="Oswald"/>
                <a:ea typeface="Oswald"/>
                <a:cs typeface="Oswald"/>
                <a:sym typeface="Oswald"/>
              </a:rPr>
              <a:t>Ref.: Erasmus+ / KA2 Cooperation for innovation and the exchange of good practices</a:t>
            </a:r>
            <a:endParaRPr sz="1600">
              <a:latin typeface="Oswald"/>
              <a:ea typeface="Oswald"/>
              <a:cs typeface="Oswald"/>
              <a:sym typeface="Oswald"/>
            </a:endParaRPr>
          </a:p>
          <a:p>
            <a:pPr marL="0" lvl="0" indent="0" algn="ctr" rtl="0">
              <a:lnSpc>
                <a:spcPct val="115000"/>
              </a:lnSpc>
              <a:spcBef>
                <a:spcPts val="1200"/>
              </a:spcBef>
              <a:spcAft>
                <a:spcPts val="0"/>
              </a:spcAft>
              <a:buNone/>
            </a:pPr>
            <a:r>
              <a:rPr lang="cs" sz="1600">
                <a:latin typeface="Oswald"/>
                <a:ea typeface="Oswald"/>
                <a:cs typeface="Oswald"/>
                <a:sym typeface="Oswald"/>
              </a:rPr>
              <a:t>Strategic Partnerships - KA229 School Exchange Partnerships</a:t>
            </a:r>
            <a:endParaRPr sz="1600">
              <a:latin typeface="Oswald"/>
              <a:ea typeface="Oswald"/>
              <a:cs typeface="Oswald"/>
              <a:sym typeface="Oswald"/>
            </a:endParaRPr>
          </a:p>
          <a:p>
            <a:pPr marL="0" lvl="0" indent="0" algn="ctr" rtl="0">
              <a:lnSpc>
                <a:spcPct val="115000"/>
              </a:lnSpc>
              <a:spcBef>
                <a:spcPts val="1200"/>
              </a:spcBef>
              <a:spcAft>
                <a:spcPts val="0"/>
              </a:spcAft>
              <a:buNone/>
            </a:pPr>
            <a:r>
              <a:rPr lang="cs" sz="1600">
                <a:latin typeface="Oswald"/>
                <a:ea typeface="Oswald"/>
                <a:cs typeface="Oswald"/>
                <a:sym typeface="Oswald"/>
              </a:rPr>
              <a:t>Project Ref. No.: 2019-1-AT01-KA229-051197</a:t>
            </a:r>
            <a:endParaRPr sz="1600">
              <a:latin typeface="Oswald"/>
              <a:ea typeface="Oswald"/>
              <a:cs typeface="Oswald"/>
              <a:sym typeface="Oswald"/>
            </a:endParaRPr>
          </a:p>
          <a:p>
            <a:pPr marL="0" lvl="0" indent="0" algn="ctr" rtl="0">
              <a:lnSpc>
                <a:spcPct val="115000"/>
              </a:lnSpc>
              <a:spcBef>
                <a:spcPts val="1200"/>
              </a:spcBef>
              <a:spcAft>
                <a:spcPts val="0"/>
              </a:spcAft>
              <a:buNone/>
            </a:pPr>
            <a:r>
              <a:rPr lang="cs" sz="2000" b="1">
                <a:latin typeface="Oswald"/>
                <a:ea typeface="Oswald"/>
                <a:cs typeface="Oswald"/>
                <a:sym typeface="Oswald"/>
              </a:rPr>
              <a:t>Project title: </a:t>
            </a:r>
            <a:r>
              <a:rPr lang="cs" sz="2000" b="1" i="1">
                <a:latin typeface="Oswald"/>
                <a:ea typeface="Oswald"/>
                <a:cs typeface="Oswald"/>
                <a:sym typeface="Oswald"/>
              </a:rPr>
              <a:t>On The Traces Of Ancient Europe</a:t>
            </a:r>
            <a:endParaRPr sz="2000" b="1" i="1">
              <a:latin typeface="Oswald"/>
              <a:ea typeface="Oswald"/>
              <a:cs typeface="Oswald"/>
              <a:sym typeface="Oswald"/>
            </a:endParaRPr>
          </a:p>
          <a:p>
            <a:pPr marL="0" lvl="0" indent="0" algn="ctr" rtl="0">
              <a:lnSpc>
                <a:spcPct val="115000"/>
              </a:lnSpc>
              <a:spcBef>
                <a:spcPts val="1200"/>
              </a:spcBef>
              <a:spcAft>
                <a:spcPts val="0"/>
              </a:spcAft>
              <a:buNone/>
            </a:pPr>
            <a:endParaRPr sz="2400" b="1" i="1">
              <a:latin typeface="Oswald"/>
              <a:ea typeface="Oswald"/>
              <a:cs typeface="Oswald"/>
              <a:sym typeface="Oswald"/>
            </a:endParaRPr>
          </a:p>
          <a:p>
            <a:pPr marL="0" lvl="0" indent="0" algn="ctr" rtl="0">
              <a:lnSpc>
                <a:spcPct val="115000"/>
              </a:lnSpc>
              <a:spcBef>
                <a:spcPts val="1200"/>
              </a:spcBef>
              <a:spcAft>
                <a:spcPts val="1200"/>
              </a:spcAft>
              <a:buNone/>
            </a:pPr>
            <a:endParaRPr sz="1911">
              <a:latin typeface="Times New Roman"/>
              <a:ea typeface="Times New Roman"/>
              <a:cs typeface="Times New Roman"/>
              <a:sym typeface="Times New Roman"/>
            </a:endParaRPr>
          </a:p>
        </p:txBody>
      </p:sp>
      <p:pic>
        <p:nvPicPr>
          <p:cNvPr id="78" name="Google Shape;78;p14"/>
          <p:cNvPicPr preferRelativeResize="0"/>
          <p:nvPr/>
        </p:nvPicPr>
        <p:blipFill rotWithShape="1">
          <a:blip r:embed="rId3">
            <a:alphaModFix/>
          </a:blip>
          <a:srcRect t="31589" b="17963"/>
          <a:stretch/>
        </p:blipFill>
        <p:spPr>
          <a:xfrm>
            <a:off x="917274" y="2239175"/>
            <a:ext cx="7309450" cy="2765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2"/>
          <p:cNvSpPr txBox="1">
            <a:spLocks noGrp="1"/>
          </p:cNvSpPr>
          <p:nvPr>
            <p:ph type="title"/>
          </p:nvPr>
        </p:nvSpPr>
        <p:spPr>
          <a:xfrm>
            <a:off x="387900" y="458025"/>
            <a:ext cx="8368200" cy="103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 b="1">
                <a:latin typeface="AngsanaUPC"/>
                <a:ea typeface="AngsanaUPC"/>
                <a:cs typeface="AngsanaUPC"/>
                <a:sym typeface="AngsanaUPC"/>
              </a:rPr>
              <a:t>Mrs. Miroslava Svehlova: Glass Beads</a:t>
            </a:r>
            <a:endParaRPr b="1">
              <a:latin typeface="AngsanaUPC"/>
              <a:ea typeface="AngsanaUPC"/>
              <a:cs typeface="AngsanaUPC"/>
              <a:sym typeface="AngsanaUPC"/>
            </a:endParaRPr>
          </a:p>
          <a:p>
            <a:pPr marL="0" lvl="0" indent="0" algn="ctr" rtl="0">
              <a:spcBef>
                <a:spcPts val="0"/>
              </a:spcBef>
              <a:spcAft>
                <a:spcPts val="0"/>
              </a:spcAft>
              <a:buNone/>
            </a:pPr>
            <a:r>
              <a:rPr lang="cs" sz="1600" b="1">
                <a:latin typeface="AngsanaUPC"/>
                <a:ea typeface="AngsanaUPC"/>
                <a:cs typeface="AngsanaUPC"/>
                <a:sym typeface="AngsanaUPC"/>
              </a:rPr>
              <a:t>Artissimo ateliér Brno</a:t>
            </a:r>
            <a:endParaRPr sz="1600"/>
          </a:p>
        </p:txBody>
      </p:sp>
      <p:pic>
        <p:nvPicPr>
          <p:cNvPr id="203" name="Google Shape;203;p32"/>
          <p:cNvPicPr preferRelativeResize="0"/>
          <p:nvPr/>
        </p:nvPicPr>
        <p:blipFill>
          <a:blip r:embed="rId3">
            <a:alphaModFix/>
          </a:blip>
          <a:stretch>
            <a:fillRect/>
          </a:stretch>
        </p:blipFill>
        <p:spPr>
          <a:xfrm>
            <a:off x="6524300" y="1592974"/>
            <a:ext cx="2231800" cy="2975749"/>
          </a:xfrm>
          <a:prstGeom prst="rect">
            <a:avLst/>
          </a:prstGeom>
          <a:noFill/>
          <a:ln>
            <a:noFill/>
          </a:ln>
        </p:spPr>
      </p:pic>
      <p:pic>
        <p:nvPicPr>
          <p:cNvPr id="204" name="Google Shape;204;p32"/>
          <p:cNvPicPr preferRelativeResize="0"/>
          <p:nvPr/>
        </p:nvPicPr>
        <p:blipFill>
          <a:blip r:embed="rId4">
            <a:alphaModFix/>
          </a:blip>
          <a:stretch>
            <a:fillRect/>
          </a:stretch>
        </p:blipFill>
        <p:spPr>
          <a:xfrm>
            <a:off x="2983125" y="2091950"/>
            <a:ext cx="3329001" cy="2476775"/>
          </a:xfrm>
          <a:prstGeom prst="rect">
            <a:avLst/>
          </a:prstGeom>
          <a:noFill/>
          <a:ln>
            <a:noFill/>
          </a:ln>
        </p:spPr>
      </p:pic>
      <p:pic>
        <p:nvPicPr>
          <p:cNvPr id="205" name="Google Shape;205;p32"/>
          <p:cNvPicPr preferRelativeResize="0"/>
          <p:nvPr/>
        </p:nvPicPr>
        <p:blipFill>
          <a:blip r:embed="rId5">
            <a:alphaModFix/>
          </a:blip>
          <a:stretch>
            <a:fillRect/>
          </a:stretch>
        </p:blipFill>
        <p:spPr>
          <a:xfrm>
            <a:off x="387903" y="1489825"/>
            <a:ext cx="2383058" cy="3078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87900" y="27377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b="1">
                <a:latin typeface="AngsanaUPC"/>
                <a:ea typeface="AngsanaUPC"/>
                <a:cs typeface="AngsanaUPC"/>
                <a:sym typeface="AngsanaUPC"/>
              </a:rPr>
              <a:t>Glass Beads</a:t>
            </a:r>
            <a:endParaRPr/>
          </a:p>
        </p:txBody>
      </p:sp>
      <p:sp>
        <p:nvSpPr>
          <p:cNvPr id="211" name="Google Shape;211;p33"/>
          <p:cNvSpPr txBox="1">
            <a:spLocks noGrp="1"/>
          </p:cNvSpPr>
          <p:nvPr>
            <p:ph type="body" idx="1"/>
          </p:nvPr>
        </p:nvSpPr>
        <p:spPr>
          <a:xfrm>
            <a:off x="387900" y="959875"/>
            <a:ext cx="8368200" cy="3922800"/>
          </a:xfrm>
          <a:prstGeom prst="rect">
            <a:avLst/>
          </a:prstGeom>
        </p:spPr>
        <p:txBody>
          <a:bodyPr spcFirstLastPara="1" wrap="square" lIns="91425" tIns="91425" rIns="91425" bIns="91425" anchor="t" anchorCtr="0">
            <a:normAutofit fontScale="47500" lnSpcReduction="20000"/>
          </a:bodyPr>
          <a:lstStyle/>
          <a:p>
            <a:pPr marL="0" lvl="0" indent="0" algn="just" rtl="0">
              <a:spcBef>
                <a:spcPts val="100"/>
              </a:spcBef>
              <a:spcAft>
                <a:spcPts val="0"/>
              </a:spcAft>
              <a:buNone/>
            </a:pPr>
            <a:r>
              <a:rPr lang="cs" sz="2050"/>
              <a:t>Beads are one of the earliest forms of decoration known to man and the history of beads goes back at least 100,000 years. The earliest known examples of handmade beads were created in</a:t>
            </a:r>
            <a:endParaRPr sz="2050"/>
          </a:p>
          <a:p>
            <a:pPr marL="0" lvl="0" indent="457200" algn="just" rtl="0">
              <a:spcBef>
                <a:spcPts val="100"/>
              </a:spcBef>
              <a:spcAft>
                <a:spcPts val="0"/>
              </a:spcAft>
              <a:buNone/>
            </a:pPr>
            <a:r>
              <a:rPr lang="cs" sz="2050"/>
              <a:t>Glass beads were first created about 3,500 years ago in Egypt and Mesopotamia.</a:t>
            </a:r>
            <a:endParaRPr sz="2050"/>
          </a:p>
          <a:p>
            <a:pPr marL="0" lvl="0" indent="0" algn="just" rtl="0">
              <a:spcBef>
                <a:spcPts val="100"/>
              </a:spcBef>
              <a:spcAft>
                <a:spcPts val="0"/>
              </a:spcAft>
              <a:buNone/>
            </a:pPr>
            <a:r>
              <a:rPr lang="cs" sz="2050"/>
              <a:t>During the 1st century BC, when Roman Empire conquered Egypt, Roman masters learned the glass-making craft. They introduced hotter and larger ovens enabling the production of more fluid glass mixture. Then Romans started using glass blowing pipes, which revolutionized the glass-making process and made it possible to produce large quantities of glass articles relatively cheaply. This combined with multitude of Rome's trade routes used at the time made glass pieces very popular and accessible to much wider audience than before. In this period Romans used sophisticated glassmaking techniques, including Millefiori, to create not only beads and tableware pieces, but also glass windows and mosaic tiles for their baths, floors, fountains, and walls.</a:t>
            </a:r>
            <a:endParaRPr sz="2050"/>
          </a:p>
          <a:p>
            <a:pPr marL="0" lvl="0" indent="457200" algn="just" rtl="0">
              <a:spcBef>
                <a:spcPts val="100"/>
              </a:spcBef>
              <a:spcAft>
                <a:spcPts val="0"/>
              </a:spcAft>
              <a:buNone/>
            </a:pPr>
            <a:r>
              <a:rPr lang="cs" sz="2050"/>
              <a:t>As Christianity took hold in Europe, with its emphasis on austerity and disapproval of vanity, European culture and traditions started to change. However, these beads were relatively simple as many of the Roman glass-making techniques and methods were gradually lost.</a:t>
            </a:r>
            <a:endParaRPr sz="2050"/>
          </a:p>
          <a:p>
            <a:pPr marL="0" lvl="0" indent="0" algn="just" rtl="0">
              <a:spcBef>
                <a:spcPts val="100"/>
              </a:spcBef>
              <a:spcAft>
                <a:spcPts val="0"/>
              </a:spcAft>
              <a:buNone/>
            </a:pPr>
            <a:r>
              <a:rPr lang="cs" sz="2050"/>
              <a:t>The decline of the glass bead-making in Europe continued until the 12th century when the growing power of the Venetian Republic and its commercial success gave rise to the revival of various forms of arts and crafts in Venice.</a:t>
            </a:r>
            <a:endParaRPr sz="2050"/>
          </a:p>
          <a:p>
            <a:pPr marL="0" lvl="0" indent="457200" algn="just" rtl="0">
              <a:spcBef>
                <a:spcPts val="100"/>
              </a:spcBef>
              <a:spcAft>
                <a:spcPts val="0"/>
              </a:spcAft>
              <a:buNone/>
            </a:pPr>
            <a:r>
              <a:rPr lang="cs" sz="2050"/>
              <a:t>Later in 1470 Venetian artisans (who were by then moved onto Murano Island) started to create hollow cylindrical glass canes which were cut and refined by grinding or heating, re-discovery of many Roman techniques, including Sommerso, gold and silver leaf, and copper-infused avventurina.</a:t>
            </a:r>
            <a:endParaRPr sz="2050"/>
          </a:p>
          <a:p>
            <a:pPr marL="0" lvl="0" indent="0" algn="just" rtl="0">
              <a:spcBef>
                <a:spcPts val="100"/>
              </a:spcBef>
              <a:spcAft>
                <a:spcPts val="0"/>
              </a:spcAft>
              <a:buNone/>
            </a:pPr>
            <a:r>
              <a:rPr lang="cs" sz="2050"/>
              <a:t>In the 15th century Venetian glass masters re-discovered Millefiori technique. The most famous of Venetian Millefiori beads is Rosetta bead (aka Chevron bead).</a:t>
            </a:r>
            <a:endParaRPr sz="2050"/>
          </a:p>
          <a:p>
            <a:pPr marL="0" lvl="0" indent="457200" algn="just" rtl="0">
              <a:spcBef>
                <a:spcPts val="100"/>
              </a:spcBef>
              <a:spcAft>
                <a:spcPts val="0"/>
              </a:spcAft>
              <a:buNone/>
            </a:pPr>
            <a:r>
              <a:rPr lang="cs" sz="2050"/>
              <a:t>After Napoleon's defeat of Venice in 1797 Venetian glass-making industry greatly suffered and declined. Supported by the Austrians, other glass-making centers quickly developed using Venetian knowledge and experience, most notably in Bohemia. By the end of the nineteenth century Bohemia became a well-established center for glass bead production. Production of high-quality crystal also flourished in and around Bohemia and multiple crystal bead making firms were established in the region, including world-famous Swarovski.</a:t>
            </a:r>
            <a:endParaRPr sz="2050"/>
          </a:p>
          <a:p>
            <a:pPr marL="0" lvl="0" indent="0" algn="l" rtl="0">
              <a:spcBef>
                <a:spcPts val="100"/>
              </a:spcBef>
              <a:spcAft>
                <a:spcPts val="0"/>
              </a:spcAft>
              <a:buNone/>
            </a:pPr>
            <a:endParaRPr sz="2050"/>
          </a:p>
          <a:p>
            <a:pPr marL="0" lvl="0" indent="0" algn="r" rtl="0">
              <a:spcBef>
                <a:spcPts val="100"/>
              </a:spcBef>
              <a:spcAft>
                <a:spcPts val="100"/>
              </a:spcAft>
              <a:buNone/>
            </a:pPr>
            <a:r>
              <a:rPr lang="cs" sz="2050"/>
              <a:t>For more info see: </a:t>
            </a:r>
            <a:r>
              <a:rPr lang="cs" sz="2050" u="sng">
                <a:solidFill>
                  <a:schemeClr val="hlink"/>
                </a:solidFill>
                <a:hlinkClick r:id="rId3"/>
              </a:rPr>
              <a:t>https://www.glassofvenice.com/venetian_beads_history.php</a:t>
            </a:r>
            <a:r>
              <a:rPr lang="cs" sz="2050"/>
              <a:t> </a:t>
            </a:r>
            <a:endParaRPr sz="20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cs"/>
              <a:t>       </a:t>
            </a:r>
            <a:r>
              <a:rPr lang="cs" b="1"/>
              <a:t>Certificates</a:t>
            </a:r>
            <a:endParaRPr b="1"/>
          </a:p>
        </p:txBody>
      </p:sp>
      <p:pic>
        <p:nvPicPr>
          <p:cNvPr id="217" name="Google Shape;217;p34"/>
          <p:cNvPicPr preferRelativeResize="0"/>
          <p:nvPr/>
        </p:nvPicPr>
        <p:blipFill>
          <a:blip r:embed="rId3">
            <a:alphaModFix/>
          </a:blip>
          <a:stretch>
            <a:fillRect/>
          </a:stretch>
        </p:blipFill>
        <p:spPr>
          <a:xfrm>
            <a:off x="5444350" y="662975"/>
            <a:ext cx="3311749" cy="2483823"/>
          </a:xfrm>
          <a:prstGeom prst="rect">
            <a:avLst/>
          </a:prstGeom>
          <a:noFill/>
          <a:ln>
            <a:noFill/>
          </a:ln>
        </p:spPr>
      </p:pic>
      <p:pic>
        <p:nvPicPr>
          <p:cNvPr id="218" name="Google Shape;218;p34"/>
          <p:cNvPicPr preferRelativeResize="0"/>
          <p:nvPr/>
        </p:nvPicPr>
        <p:blipFill>
          <a:blip r:embed="rId4">
            <a:alphaModFix/>
          </a:blip>
          <a:stretch>
            <a:fillRect/>
          </a:stretch>
        </p:blipFill>
        <p:spPr>
          <a:xfrm>
            <a:off x="387904" y="1489825"/>
            <a:ext cx="4700500" cy="3290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387900" y="409350"/>
            <a:ext cx="8368200" cy="124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 b="1">
                <a:latin typeface="AngsanaUPC"/>
                <a:ea typeface="AngsanaUPC"/>
                <a:cs typeface="AngsanaUPC"/>
                <a:sym typeface="AngsanaUPC"/>
              </a:rPr>
              <a:t>Information about next</a:t>
            </a:r>
            <a:endParaRPr b="1">
              <a:latin typeface="AngsanaUPC"/>
              <a:ea typeface="AngsanaUPC"/>
              <a:cs typeface="AngsanaUPC"/>
              <a:sym typeface="AngsanaUPC"/>
            </a:endParaRPr>
          </a:p>
          <a:p>
            <a:pPr marL="0" lvl="0" indent="0" algn="ctr" rtl="0">
              <a:spcBef>
                <a:spcPts val="0"/>
              </a:spcBef>
              <a:spcAft>
                <a:spcPts val="0"/>
              </a:spcAft>
              <a:buNone/>
            </a:pPr>
            <a:r>
              <a:rPr lang="cs" b="1">
                <a:latin typeface="AngsanaUPC"/>
                <a:ea typeface="AngsanaUPC"/>
                <a:cs typeface="AngsanaUPC"/>
                <a:sym typeface="AngsanaUPC"/>
              </a:rPr>
              <a:t>Stuff Joint Meeting in Croatia and Italy</a:t>
            </a:r>
            <a:endParaRPr/>
          </a:p>
        </p:txBody>
      </p:sp>
      <p:sp>
        <p:nvSpPr>
          <p:cNvPr id="224" name="Google Shape;224;p35"/>
          <p:cNvSpPr txBox="1">
            <a:spLocks noGrp="1"/>
          </p:cNvSpPr>
          <p:nvPr>
            <p:ph type="body" idx="1"/>
          </p:nvPr>
        </p:nvSpPr>
        <p:spPr>
          <a:xfrm>
            <a:off x="387900" y="1779750"/>
            <a:ext cx="8368200" cy="278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ctr" rtl="0">
              <a:spcBef>
                <a:spcPts val="1200"/>
              </a:spcBef>
              <a:spcAft>
                <a:spcPts val="0"/>
              </a:spcAft>
              <a:buNone/>
            </a:pPr>
            <a:r>
              <a:rPr lang="cs"/>
              <a:t>Mobility C2:   Croatia  2</a:t>
            </a:r>
            <a:r>
              <a:rPr lang="cs" baseline="30000"/>
              <a:t>nd</a:t>
            </a:r>
            <a:r>
              <a:rPr lang="cs"/>
              <a:t> - 4</a:t>
            </a:r>
            <a:r>
              <a:rPr lang="cs" baseline="30000"/>
              <a:t>th</a:t>
            </a:r>
            <a:r>
              <a:rPr lang="cs"/>
              <a:t> May 2022</a:t>
            </a:r>
            <a:endParaRPr/>
          </a:p>
          <a:p>
            <a:pPr marL="0" lvl="0" indent="0" algn="ctr" rtl="0">
              <a:spcBef>
                <a:spcPts val="1200"/>
              </a:spcBef>
              <a:spcAft>
                <a:spcPts val="0"/>
              </a:spcAft>
              <a:buNone/>
            </a:pPr>
            <a:r>
              <a:rPr lang="cs"/>
              <a:t>Mobility C5:   Croatia  2</a:t>
            </a:r>
            <a:r>
              <a:rPr lang="cs" baseline="30000"/>
              <a:t>nd</a:t>
            </a:r>
            <a:r>
              <a:rPr lang="cs"/>
              <a:t> - 4</a:t>
            </a:r>
            <a:r>
              <a:rPr lang="cs" baseline="30000"/>
              <a:t>th</a:t>
            </a:r>
            <a:r>
              <a:rPr lang="cs"/>
              <a:t> May 2022</a:t>
            </a:r>
            <a:endParaRPr/>
          </a:p>
          <a:p>
            <a:pPr marL="0" lvl="0" indent="0" algn="ctr" rtl="0">
              <a:spcBef>
                <a:spcPts val="1200"/>
              </a:spcBef>
              <a:spcAft>
                <a:spcPts val="1200"/>
              </a:spcAft>
              <a:buNone/>
            </a:pPr>
            <a:r>
              <a:rPr lang="cs"/>
              <a:t>Mobility C7:    Italy  30</a:t>
            </a:r>
            <a:r>
              <a:rPr lang="cs" baseline="30000"/>
              <a:t>th</a:t>
            </a:r>
            <a:r>
              <a:rPr lang="cs"/>
              <a:t> May - 2</a:t>
            </a:r>
            <a:r>
              <a:rPr lang="cs" baseline="30000"/>
              <a:t>nd</a:t>
            </a:r>
            <a:r>
              <a:rPr lang="cs"/>
              <a:t> June 2022</a:t>
            </a:r>
            <a:endParaRPr/>
          </a:p>
        </p:txBody>
      </p:sp>
      <p:pic>
        <p:nvPicPr>
          <p:cNvPr id="225" name="Google Shape;225;p35"/>
          <p:cNvPicPr preferRelativeResize="0"/>
          <p:nvPr/>
        </p:nvPicPr>
        <p:blipFill>
          <a:blip r:embed="rId3">
            <a:alphaModFix/>
          </a:blip>
          <a:stretch>
            <a:fillRect/>
          </a:stretch>
        </p:blipFill>
        <p:spPr>
          <a:xfrm>
            <a:off x="3874762" y="3831775"/>
            <a:ext cx="1394500" cy="608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See you later, Erasmus+ friends!</a:t>
            </a:r>
            <a:endParaRPr/>
          </a:p>
        </p:txBody>
      </p:sp>
      <p:pic>
        <p:nvPicPr>
          <p:cNvPr id="231" name="Google Shape;231;p36"/>
          <p:cNvPicPr preferRelativeResize="0"/>
          <p:nvPr/>
        </p:nvPicPr>
        <p:blipFill>
          <a:blip r:embed="rId3">
            <a:alphaModFix/>
          </a:blip>
          <a:stretch>
            <a:fillRect/>
          </a:stretch>
        </p:blipFill>
        <p:spPr>
          <a:xfrm>
            <a:off x="1046913" y="1473799"/>
            <a:ext cx="6896676" cy="3301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a:spLocks noGrp="1"/>
          </p:cNvSpPr>
          <p:nvPr>
            <p:ph type="body" idx="1"/>
          </p:nvPr>
        </p:nvSpPr>
        <p:spPr>
          <a:xfrm>
            <a:off x="387900" y="569550"/>
            <a:ext cx="8368200" cy="4200300"/>
          </a:xfrm>
          <a:prstGeom prst="rect">
            <a:avLst/>
          </a:prstGeom>
        </p:spPr>
        <p:txBody>
          <a:bodyPr spcFirstLastPara="1" wrap="square" lIns="91425" tIns="91425" rIns="91425" bIns="91425" anchor="t" anchorCtr="0">
            <a:normAutofit fontScale="47500" lnSpcReduction="20000"/>
          </a:bodyPr>
          <a:lstStyle/>
          <a:p>
            <a:pPr marL="0" lvl="0" indent="457200" algn="just" rtl="0">
              <a:spcBef>
                <a:spcPts val="1200"/>
              </a:spcBef>
              <a:spcAft>
                <a:spcPts val="0"/>
              </a:spcAft>
              <a:buNone/>
            </a:pPr>
            <a:r>
              <a:rPr lang="cs" sz="5050">
                <a:latin typeface="AngsanaUPC"/>
                <a:ea typeface="AngsanaUPC"/>
                <a:cs typeface="AngsanaUPC"/>
                <a:sym typeface="AngsanaUPC"/>
              </a:rPr>
              <a:t>Here on the other side of the river Danube, close to the Empire’s borders, you will see the simple life of Germanic tribes.</a:t>
            </a:r>
            <a:endParaRPr sz="5050">
              <a:latin typeface="AngsanaUPC"/>
              <a:ea typeface="AngsanaUPC"/>
              <a:cs typeface="AngsanaUPC"/>
              <a:sym typeface="AngsanaUPC"/>
            </a:endParaRPr>
          </a:p>
          <a:p>
            <a:pPr marL="0" lvl="0" indent="457200" algn="just" rtl="0">
              <a:spcBef>
                <a:spcPts val="1200"/>
              </a:spcBef>
              <a:spcAft>
                <a:spcPts val="0"/>
              </a:spcAft>
              <a:buNone/>
            </a:pPr>
            <a:r>
              <a:rPr lang="cs" sz="5050">
                <a:latin typeface="AngsanaUPC"/>
                <a:ea typeface="AngsanaUPC"/>
                <a:cs typeface="AngsanaUPC"/>
                <a:sym typeface="AngsanaUPC"/>
              </a:rPr>
              <a:t>You will also observe the everyday life of Roman soldiers, living in the foreign country for years, waiting for orders, trading with local tribes and building enormous camps containing such necessities as hospitals, spas, and others.</a:t>
            </a:r>
            <a:endParaRPr sz="5050">
              <a:latin typeface="AngsanaUPC"/>
              <a:ea typeface="AngsanaUPC"/>
              <a:cs typeface="AngsanaUPC"/>
              <a:sym typeface="AngsanaUPC"/>
            </a:endParaRPr>
          </a:p>
          <a:p>
            <a:pPr marL="0" lvl="0" indent="457200" algn="just" rtl="0">
              <a:spcBef>
                <a:spcPts val="1200"/>
              </a:spcBef>
              <a:spcAft>
                <a:spcPts val="0"/>
              </a:spcAft>
              <a:buNone/>
            </a:pPr>
            <a:endParaRPr sz="5050">
              <a:latin typeface="AngsanaUPC"/>
              <a:ea typeface="AngsanaUPC"/>
              <a:cs typeface="AngsanaUPC"/>
              <a:sym typeface="AngsanaUPC"/>
            </a:endParaRPr>
          </a:p>
          <a:p>
            <a:pPr marL="0" marR="0" lvl="0" indent="0" algn="ctr" rtl="0">
              <a:lnSpc>
                <a:spcPct val="100000"/>
              </a:lnSpc>
              <a:spcBef>
                <a:spcPts val="1200"/>
              </a:spcBef>
              <a:spcAft>
                <a:spcPts val="0"/>
              </a:spcAft>
              <a:buNone/>
            </a:pPr>
            <a:r>
              <a:rPr lang="cs" sz="4084" i="1">
                <a:solidFill>
                  <a:schemeClr val="accent5"/>
                </a:solidFill>
                <a:latin typeface="Roboto Slab"/>
                <a:ea typeface="Roboto Slab"/>
                <a:cs typeface="Roboto Slab"/>
                <a:sym typeface="Roboto Slab"/>
              </a:rPr>
              <a:t>„Look back over the past, with its changing empires that rose and fell, and you can foresee the future, too. “</a:t>
            </a:r>
            <a:endParaRPr sz="4084" i="1">
              <a:solidFill>
                <a:schemeClr val="accent5"/>
              </a:solidFill>
              <a:latin typeface="Roboto Slab"/>
              <a:ea typeface="Roboto Slab"/>
              <a:cs typeface="Roboto Slab"/>
              <a:sym typeface="Roboto Slab"/>
            </a:endParaRPr>
          </a:p>
          <a:p>
            <a:pPr marL="0" marR="0" lvl="0" indent="0" algn="ctr" rtl="0">
              <a:lnSpc>
                <a:spcPct val="100000"/>
              </a:lnSpc>
              <a:spcBef>
                <a:spcPts val="0"/>
              </a:spcBef>
              <a:spcAft>
                <a:spcPts val="0"/>
              </a:spcAft>
              <a:buNone/>
            </a:pPr>
            <a:endParaRPr sz="4084" i="1">
              <a:solidFill>
                <a:schemeClr val="accent5"/>
              </a:solidFill>
              <a:latin typeface="Roboto Slab"/>
              <a:ea typeface="Roboto Slab"/>
              <a:cs typeface="Roboto Slab"/>
              <a:sym typeface="Roboto Slab"/>
            </a:endParaRPr>
          </a:p>
          <a:p>
            <a:pPr marL="0" marR="0" lvl="0" indent="0" algn="r" rtl="0">
              <a:lnSpc>
                <a:spcPct val="100000"/>
              </a:lnSpc>
              <a:spcBef>
                <a:spcPts val="0"/>
              </a:spcBef>
              <a:spcAft>
                <a:spcPts val="0"/>
              </a:spcAft>
              <a:buNone/>
            </a:pPr>
            <a:r>
              <a:rPr lang="cs" sz="4084" i="1">
                <a:solidFill>
                  <a:schemeClr val="accent5"/>
                </a:solidFill>
                <a:latin typeface="Roboto Slab"/>
                <a:ea typeface="Roboto Slab"/>
                <a:cs typeface="Roboto Slab"/>
                <a:sym typeface="Roboto Slab"/>
              </a:rPr>
              <a:t>Marcus Aurelius</a:t>
            </a:r>
            <a:endParaRPr sz="7184" i="1">
              <a:latin typeface="AngsanaUPC"/>
              <a:ea typeface="AngsanaUPC"/>
              <a:cs typeface="AngsanaUPC"/>
              <a:sym typeface="AngsanaUPC"/>
            </a:endParaRPr>
          </a:p>
          <a:p>
            <a:pPr marL="0" lvl="0" indent="0" algn="l" rtl="0">
              <a:spcBef>
                <a:spcPts val="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C4 Mobility Programme</a:t>
            </a:r>
            <a:endParaRPr/>
          </a:p>
        </p:txBody>
      </p:sp>
      <p:sp>
        <p:nvSpPr>
          <p:cNvPr id="89" name="Google Shape;89;p16"/>
          <p:cNvSpPr txBox="1">
            <a:spLocks noGrp="1"/>
          </p:cNvSpPr>
          <p:nvPr>
            <p:ph type="body" idx="1"/>
          </p:nvPr>
        </p:nvSpPr>
        <p:spPr>
          <a:xfrm>
            <a:off x="387900" y="1263625"/>
            <a:ext cx="8368200" cy="3577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cs" sz="2200">
                <a:solidFill>
                  <a:srgbClr val="34ABA2"/>
                </a:solidFill>
                <a:latin typeface="AngsanaUPC"/>
                <a:ea typeface="AngsanaUPC"/>
                <a:cs typeface="AngsanaUPC"/>
                <a:sym typeface="AngsanaUPC"/>
              </a:rPr>
              <a:t>Tuesday 1</a:t>
            </a:r>
            <a:r>
              <a:rPr lang="cs" sz="2200" baseline="30000">
                <a:solidFill>
                  <a:srgbClr val="34ABA2"/>
                </a:solidFill>
                <a:latin typeface="AngsanaUPC"/>
                <a:ea typeface="AngsanaUPC"/>
                <a:cs typeface="AngsanaUPC"/>
                <a:sym typeface="AngsanaUPC"/>
              </a:rPr>
              <a:t>st </a:t>
            </a:r>
            <a:r>
              <a:rPr lang="cs" sz="2200">
                <a:solidFill>
                  <a:srgbClr val="34ABA2"/>
                </a:solidFill>
                <a:latin typeface="AngsanaUPC"/>
                <a:ea typeface="AngsanaUPC"/>
                <a:cs typeface="AngsanaUPC"/>
                <a:sym typeface="AngsanaUPC"/>
              </a:rPr>
              <a:t>March</a:t>
            </a:r>
            <a:endParaRPr sz="2200">
              <a:solidFill>
                <a:srgbClr val="34ABA2"/>
              </a:solidFill>
              <a:latin typeface="AngsanaUPC"/>
              <a:ea typeface="AngsanaUPC"/>
              <a:cs typeface="AngsanaUPC"/>
              <a:sym typeface="AngsanaUPC"/>
            </a:endParaRPr>
          </a:p>
          <a:p>
            <a:pPr marL="457200" lvl="0" indent="457200" algn="l" rtl="0">
              <a:spcBef>
                <a:spcPts val="1200"/>
              </a:spcBef>
              <a:spcAft>
                <a:spcPts val="0"/>
              </a:spcAft>
              <a:buNone/>
            </a:pPr>
            <a:r>
              <a:rPr lang="cs">
                <a:latin typeface="AngsanaUPC"/>
                <a:ea typeface="AngsanaUPC"/>
                <a:cs typeface="AngsanaUPC"/>
                <a:sym typeface="AngsanaUPC"/>
              </a:rPr>
              <a:t>Arrival and accommodation in a local hotel</a:t>
            </a:r>
            <a:endParaRPr>
              <a:latin typeface="AngsanaUPC"/>
              <a:ea typeface="AngsanaUPC"/>
              <a:cs typeface="AngsanaUPC"/>
              <a:sym typeface="AngsanaUPC"/>
            </a:endParaRPr>
          </a:p>
          <a:p>
            <a:pPr marL="0" lvl="0" indent="0" algn="l" rtl="0">
              <a:spcBef>
                <a:spcPts val="100"/>
              </a:spcBef>
              <a:spcAft>
                <a:spcPts val="0"/>
              </a:spcAft>
              <a:buNone/>
            </a:pPr>
            <a:r>
              <a:rPr lang="cs" sz="2200" u="sng">
                <a:solidFill>
                  <a:srgbClr val="34ABA2"/>
                </a:solidFill>
                <a:latin typeface="AngsanaUPC"/>
                <a:ea typeface="AngsanaUPC"/>
                <a:cs typeface="AngsanaUPC"/>
                <a:sym typeface="AngsanaUPC"/>
              </a:rPr>
              <a:t> </a:t>
            </a:r>
            <a:endParaRPr sz="2200" u="sng">
              <a:solidFill>
                <a:srgbClr val="34ABA2"/>
              </a:solidFill>
              <a:latin typeface="AngsanaUPC"/>
              <a:ea typeface="AngsanaUPC"/>
              <a:cs typeface="AngsanaUPC"/>
              <a:sym typeface="AngsanaUPC"/>
            </a:endParaRPr>
          </a:p>
          <a:p>
            <a:pPr marL="0" lvl="0" indent="0" algn="l" rtl="0">
              <a:spcBef>
                <a:spcPts val="1200"/>
              </a:spcBef>
              <a:spcAft>
                <a:spcPts val="0"/>
              </a:spcAft>
              <a:buNone/>
            </a:pPr>
            <a:r>
              <a:rPr lang="cs" sz="2200">
                <a:solidFill>
                  <a:srgbClr val="34ABA2"/>
                </a:solidFill>
                <a:latin typeface="AngsanaUPC"/>
                <a:ea typeface="AngsanaUPC"/>
                <a:cs typeface="AngsanaUPC"/>
                <a:sym typeface="AngsanaUPC"/>
              </a:rPr>
              <a:t>Wednesday 2</a:t>
            </a:r>
            <a:r>
              <a:rPr lang="cs" sz="2200" baseline="30000">
                <a:solidFill>
                  <a:srgbClr val="34ABA2"/>
                </a:solidFill>
                <a:latin typeface="AngsanaUPC"/>
                <a:ea typeface="AngsanaUPC"/>
                <a:cs typeface="AngsanaUPC"/>
                <a:sym typeface="AngsanaUPC"/>
              </a:rPr>
              <a:t>nd</a:t>
            </a:r>
            <a:r>
              <a:rPr lang="cs" sz="2200">
                <a:solidFill>
                  <a:srgbClr val="34ABA2"/>
                </a:solidFill>
                <a:latin typeface="AngsanaUPC"/>
                <a:ea typeface="AngsanaUPC"/>
                <a:cs typeface="AngsanaUPC"/>
                <a:sym typeface="AngsanaUPC"/>
              </a:rPr>
              <a:t> March</a:t>
            </a:r>
            <a:endParaRPr sz="2200">
              <a:solidFill>
                <a:srgbClr val="34ABA2"/>
              </a:solidFill>
              <a:latin typeface="AngsanaUPC"/>
              <a:ea typeface="AngsanaUPC"/>
              <a:cs typeface="AngsanaUPC"/>
              <a:sym typeface="AngsanaUPC"/>
            </a:endParaRPr>
          </a:p>
          <a:p>
            <a:pPr marL="457200" lvl="0" indent="457200" algn="l" rtl="0">
              <a:lnSpc>
                <a:spcPct val="100000"/>
              </a:lnSpc>
              <a:spcBef>
                <a:spcPts val="1200"/>
              </a:spcBef>
              <a:spcAft>
                <a:spcPts val="0"/>
              </a:spcAft>
              <a:buNone/>
            </a:pPr>
            <a:r>
              <a:rPr lang="cs">
                <a:latin typeface="AngsanaUPC"/>
                <a:ea typeface="AngsanaUPC"/>
                <a:cs typeface="AngsanaUPC"/>
                <a:sym typeface="AngsanaUPC"/>
              </a:rPr>
              <a:t>  8:30  Welcoming ceremony</a:t>
            </a:r>
            <a:r>
              <a:rPr lang="cs" sz="1100">
                <a:latin typeface="AngsanaUPC"/>
                <a:ea typeface="AngsanaUPC"/>
                <a:cs typeface="AngsanaUPC"/>
                <a:sym typeface="AngsanaUPC"/>
              </a:rPr>
              <a:t>  </a:t>
            </a:r>
            <a:endParaRPr sz="1100">
              <a:latin typeface="AngsanaUPC"/>
              <a:ea typeface="AngsanaUPC"/>
              <a:cs typeface="AngsanaUPC"/>
              <a:sym typeface="AngsanaUPC"/>
            </a:endParaRPr>
          </a:p>
          <a:p>
            <a:pPr marL="457200" lvl="0" indent="457200" algn="l" rtl="0">
              <a:lnSpc>
                <a:spcPct val="100000"/>
              </a:lnSpc>
              <a:spcBef>
                <a:spcPts val="100"/>
              </a:spcBef>
              <a:spcAft>
                <a:spcPts val="0"/>
              </a:spcAft>
              <a:buNone/>
            </a:pPr>
            <a:r>
              <a:rPr lang="cs">
                <a:latin typeface="AngsanaUPC"/>
                <a:ea typeface="AngsanaUPC"/>
                <a:cs typeface="AngsanaUPC"/>
                <a:sym typeface="AngsanaUPC"/>
              </a:rPr>
              <a:t>  9:00  Tour of the school</a:t>
            </a:r>
            <a:endParaRPr>
              <a:latin typeface="AngsanaUPC"/>
              <a:ea typeface="AngsanaUPC"/>
              <a:cs typeface="AngsanaUPC"/>
              <a:sym typeface="AngsanaUPC"/>
            </a:endParaRPr>
          </a:p>
          <a:p>
            <a:pPr marL="457200" lvl="0" indent="457200" algn="l" rtl="0">
              <a:lnSpc>
                <a:spcPct val="100000"/>
              </a:lnSpc>
              <a:spcBef>
                <a:spcPts val="100"/>
              </a:spcBef>
              <a:spcAft>
                <a:spcPts val="0"/>
              </a:spcAft>
              <a:buNone/>
            </a:pPr>
            <a:r>
              <a:rPr lang="cs">
                <a:latin typeface="AngsanaUPC"/>
                <a:ea typeface="AngsanaUPC"/>
                <a:cs typeface="AngsanaUPC"/>
                <a:sym typeface="AngsanaUPC"/>
              </a:rPr>
              <a:t>10:00  Job shadowing</a:t>
            </a:r>
            <a:endParaRPr>
              <a:latin typeface="AngsanaUPC"/>
              <a:ea typeface="AngsanaUPC"/>
              <a:cs typeface="AngsanaUPC"/>
              <a:sym typeface="AngsanaUPC"/>
            </a:endParaRPr>
          </a:p>
          <a:p>
            <a:pPr marL="457200" lvl="0" indent="457200" algn="l" rtl="0">
              <a:lnSpc>
                <a:spcPct val="100000"/>
              </a:lnSpc>
              <a:spcBef>
                <a:spcPts val="100"/>
              </a:spcBef>
              <a:spcAft>
                <a:spcPts val="0"/>
              </a:spcAft>
              <a:buNone/>
            </a:pPr>
            <a:r>
              <a:rPr lang="cs">
                <a:latin typeface="AngsanaUPC"/>
                <a:ea typeface="AngsanaUPC"/>
                <a:cs typeface="AngsanaUPC"/>
                <a:sym typeface="AngsanaUPC"/>
              </a:rPr>
              <a:t>11:00  Meeting the major</a:t>
            </a:r>
            <a:endParaRPr>
              <a:latin typeface="AngsanaUPC"/>
              <a:ea typeface="AngsanaUPC"/>
              <a:cs typeface="AngsanaUPC"/>
              <a:sym typeface="AngsanaUPC"/>
            </a:endParaRPr>
          </a:p>
          <a:p>
            <a:pPr marL="457200" lvl="0" indent="457200" algn="l" rtl="0">
              <a:lnSpc>
                <a:spcPct val="100000"/>
              </a:lnSpc>
              <a:spcBef>
                <a:spcPts val="100"/>
              </a:spcBef>
              <a:spcAft>
                <a:spcPts val="0"/>
              </a:spcAft>
              <a:buNone/>
            </a:pPr>
            <a:r>
              <a:rPr lang="cs">
                <a:latin typeface="AngsanaUPC"/>
                <a:ea typeface="AngsanaUPC"/>
                <a:cs typeface="AngsanaUPC"/>
                <a:sym typeface="AngsanaUPC"/>
              </a:rPr>
              <a:t>12:00  Lunch</a:t>
            </a:r>
            <a:endParaRPr>
              <a:latin typeface="AngsanaUPC"/>
              <a:ea typeface="AngsanaUPC"/>
              <a:cs typeface="AngsanaUPC"/>
              <a:sym typeface="AngsanaUPC"/>
            </a:endParaRPr>
          </a:p>
          <a:p>
            <a:pPr marL="457200" lvl="0" indent="457200" algn="l" rtl="0">
              <a:lnSpc>
                <a:spcPct val="100000"/>
              </a:lnSpc>
              <a:spcBef>
                <a:spcPts val="100"/>
              </a:spcBef>
              <a:spcAft>
                <a:spcPts val="0"/>
              </a:spcAft>
              <a:buNone/>
            </a:pPr>
            <a:r>
              <a:rPr lang="cs">
                <a:latin typeface="AngsanaUPC"/>
                <a:ea typeface="AngsanaUPC"/>
                <a:cs typeface="AngsanaUPC"/>
                <a:sym typeface="AngsanaUPC"/>
              </a:rPr>
              <a:t>14:00  Workshop: Organization and planning</a:t>
            </a:r>
            <a:endParaRPr>
              <a:latin typeface="AngsanaUPC"/>
              <a:ea typeface="AngsanaUPC"/>
              <a:cs typeface="AngsanaUPC"/>
              <a:sym typeface="AngsanaUPC"/>
            </a:endParaRPr>
          </a:p>
          <a:p>
            <a:pPr marL="1371600" lvl="0" indent="-457200" algn="l" rtl="0">
              <a:lnSpc>
                <a:spcPct val="100000"/>
              </a:lnSpc>
              <a:spcBef>
                <a:spcPts val="100"/>
              </a:spcBef>
              <a:spcAft>
                <a:spcPts val="0"/>
              </a:spcAft>
              <a:buNone/>
            </a:pPr>
            <a:r>
              <a:rPr lang="cs">
                <a:latin typeface="AngsanaUPC"/>
                <a:ea typeface="AngsanaUPC"/>
                <a:cs typeface="AngsanaUPC"/>
                <a:sym typeface="AngsanaUPC"/>
              </a:rPr>
              <a:t>15:00  Methodology workshop: Bc. Benjamin Juráň: Cursus Honorum </a:t>
            </a:r>
            <a:endParaRPr>
              <a:latin typeface="AngsanaUPC"/>
              <a:ea typeface="AngsanaUPC"/>
              <a:cs typeface="AngsanaUPC"/>
              <a:sym typeface="AngsanaUPC"/>
            </a:endParaRPr>
          </a:p>
          <a:p>
            <a:pPr marL="1371600" lvl="0" indent="-457200" algn="l" rtl="0">
              <a:lnSpc>
                <a:spcPct val="100000"/>
              </a:lnSpc>
              <a:spcBef>
                <a:spcPts val="100"/>
              </a:spcBef>
              <a:spcAft>
                <a:spcPts val="0"/>
              </a:spcAft>
              <a:buNone/>
            </a:pPr>
            <a:r>
              <a:rPr lang="cs">
                <a:latin typeface="AngsanaUPC"/>
                <a:ea typeface="AngsanaUPC"/>
                <a:cs typeface="AngsanaUPC"/>
                <a:sym typeface="AngsanaUPC"/>
              </a:rPr>
              <a:t>           Faculty of Arts at Masaryk University Brno</a:t>
            </a:r>
            <a:endParaRPr>
              <a:latin typeface="AngsanaUPC"/>
              <a:ea typeface="AngsanaUPC"/>
              <a:cs typeface="AngsanaUPC"/>
              <a:sym typeface="AngsanaUPC"/>
            </a:endParaRPr>
          </a:p>
          <a:p>
            <a:pPr marL="1371600" lvl="0" indent="-457200" algn="l" rtl="0">
              <a:lnSpc>
                <a:spcPct val="100000"/>
              </a:lnSpc>
              <a:spcBef>
                <a:spcPts val="100"/>
              </a:spcBef>
              <a:spcAft>
                <a:spcPts val="100"/>
              </a:spcAft>
              <a:buNone/>
            </a:pPr>
            <a:r>
              <a:rPr lang="cs">
                <a:latin typeface="AngsanaUPC"/>
                <a:ea typeface="AngsanaUPC"/>
                <a:cs typeface="AngsanaUPC"/>
                <a:sym typeface="AngsanaUPC"/>
              </a:rPr>
              <a:t>18.00  Dinner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body" idx="1"/>
          </p:nvPr>
        </p:nvSpPr>
        <p:spPr>
          <a:xfrm>
            <a:off x="387900" y="444950"/>
            <a:ext cx="8368200" cy="4449300"/>
          </a:xfrm>
          <a:prstGeom prst="rect">
            <a:avLst/>
          </a:prstGeom>
        </p:spPr>
        <p:txBody>
          <a:bodyPr spcFirstLastPara="1" wrap="square" lIns="91425" tIns="91425" rIns="91425" bIns="91425" anchor="t" anchorCtr="0">
            <a:normAutofit fontScale="85000" lnSpcReduction="20000"/>
          </a:bodyPr>
          <a:lstStyle/>
          <a:p>
            <a:pPr marL="0" lvl="0" indent="0" algn="l" rtl="0">
              <a:lnSpc>
                <a:spcPct val="95000"/>
              </a:lnSpc>
              <a:spcBef>
                <a:spcPts val="100"/>
              </a:spcBef>
              <a:spcAft>
                <a:spcPts val="0"/>
              </a:spcAft>
              <a:buNone/>
            </a:pPr>
            <a:r>
              <a:rPr lang="cs" sz="2200" dirty="0">
                <a:solidFill>
                  <a:srgbClr val="34ABA2"/>
                </a:solidFill>
                <a:latin typeface="AngsanaUPC"/>
                <a:ea typeface="AngsanaUPC"/>
                <a:cs typeface="AngsanaUPC"/>
                <a:sym typeface="AngsanaUPC"/>
              </a:rPr>
              <a:t>Thursday 3</a:t>
            </a:r>
            <a:r>
              <a:rPr lang="cs" sz="2200" baseline="30000" dirty="0">
                <a:solidFill>
                  <a:srgbClr val="34ABA2"/>
                </a:solidFill>
                <a:latin typeface="AngsanaUPC"/>
                <a:ea typeface="AngsanaUPC"/>
                <a:cs typeface="AngsanaUPC"/>
                <a:sym typeface="AngsanaUPC"/>
              </a:rPr>
              <a:t>rd</a:t>
            </a:r>
            <a:r>
              <a:rPr lang="cs" sz="2200" dirty="0">
                <a:solidFill>
                  <a:srgbClr val="34ABA2"/>
                </a:solidFill>
                <a:latin typeface="AngsanaUPC"/>
                <a:ea typeface="AngsanaUPC"/>
                <a:cs typeface="AngsanaUPC"/>
                <a:sym typeface="AngsanaUPC"/>
              </a:rPr>
              <a:t> March</a:t>
            </a:r>
            <a:endParaRPr sz="2200" dirty="0">
              <a:solidFill>
                <a:srgbClr val="34ABA2"/>
              </a:solidFill>
              <a:latin typeface="AngsanaUPC"/>
              <a:ea typeface="AngsanaUPC"/>
              <a:cs typeface="AngsanaUPC"/>
              <a:sym typeface="AngsanaUPC"/>
            </a:endParaRPr>
          </a:p>
          <a:p>
            <a:pPr marL="0" lvl="0" indent="0" algn="l" rtl="0">
              <a:lnSpc>
                <a:spcPct val="95000"/>
              </a:lnSpc>
              <a:spcBef>
                <a:spcPts val="100"/>
              </a:spcBef>
              <a:spcAft>
                <a:spcPts val="0"/>
              </a:spcAft>
              <a:buNone/>
            </a:pPr>
            <a:endParaRPr sz="2200" u="sng" dirty="0">
              <a:solidFill>
                <a:srgbClr val="34ABA2"/>
              </a:solidFill>
              <a:latin typeface="AngsanaUPC"/>
              <a:ea typeface="AngsanaUPC"/>
              <a:cs typeface="AngsanaUPC"/>
              <a:sym typeface="AngsanaUPC"/>
            </a:endParaRPr>
          </a:p>
          <a:p>
            <a:pPr marL="1371600" lvl="0" indent="-457200" algn="l" rtl="0">
              <a:lnSpc>
                <a:spcPct val="95000"/>
              </a:lnSpc>
              <a:spcBef>
                <a:spcPts val="100"/>
              </a:spcBef>
              <a:spcAft>
                <a:spcPts val="0"/>
              </a:spcAft>
              <a:buNone/>
            </a:pPr>
            <a:r>
              <a:rPr lang="cs" dirty="0">
                <a:latin typeface="AngsanaUPC"/>
                <a:ea typeface="AngsanaUPC"/>
                <a:cs typeface="AngsanaUPC"/>
                <a:sym typeface="AngsanaUPC"/>
              </a:rPr>
              <a:t>  9:00	  Workshop training: Mgr. Marek Vlach, Ph.D.:</a:t>
            </a:r>
            <a:r>
              <a:rPr lang="cs" dirty="0">
                <a:uFill>
                  <a:noFill/>
                </a:uFill>
                <a:latin typeface="AngsanaUPC"/>
                <a:ea typeface="AngsanaUPC"/>
                <a:cs typeface="AngsanaUPC"/>
                <a:sym typeface="AngsanaUPC"/>
                <a:hlinkClick r:id="rId3"/>
              </a:rPr>
              <a:t> </a:t>
            </a:r>
            <a:r>
              <a:rPr lang="cs" dirty="0">
                <a:latin typeface="AngsanaUPC"/>
                <a:ea typeface="AngsanaUPC"/>
                <a:cs typeface="AngsanaUPC"/>
                <a:sym typeface="AngsanaUPC"/>
              </a:rPr>
              <a:t>Gateway to the Roman Empire,</a:t>
            </a:r>
            <a:endParaRPr dirty="0">
              <a:latin typeface="AngsanaUPC"/>
              <a:ea typeface="AngsanaUPC"/>
              <a:cs typeface="AngsanaUPC"/>
              <a:sym typeface="AngsanaUPC"/>
            </a:endParaRPr>
          </a:p>
          <a:p>
            <a:pPr marL="1371600" lvl="0" indent="-457200" algn="l" rtl="0">
              <a:lnSpc>
                <a:spcPct val="95000"/>
              </a:lnSpc>
              <a:spcBef>
                <a:spcPts val="100"/>
              </a:spcBef>
              <a:spcAft>
                <a:spcPts val="0"/>
              </a:spcAft>
              <a:buNone/>
            </a:pPr>
            <a:r>
              <a:rPr lang="cs" dirty="0">
                <a:latin typeface="AngsanaUPC"/>
                <a:ea typeface="AngsanaUPC"/>
                <a:cs typeface="AngsanaUPC"/>
                <a:sym typeface="AngsanaUPC"/>
              </a:rPr>
              <a:t>            Institute of Archeology Brno</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13:00   Lunch</a:t>
            </a:r>
            <a:endParaRPr dirty="0">
              <a:latin typeface="AngsanaUPC"/>
              <a:ea typeface="AngsanaUPC"/>
              <a:cs typeface="AngsanaUPC"/>
              <a:sym typeface="AngsanaUPC"/>
            </a:endParaRPr>
          </a:p>
          <a:p>
            <a:pPr marL="914400" lvl="0" indent="0" algn="l" rtl="0">
              <a:lnSpc>
                <a:spcPct val="95000"/>
              </a:lnSpc>
              <a:spcBef>
                <a:spcPts val="100"/>
              </a:spcBef>
              <a:spcAft>
                <a:spcPts val="0"/>
              </a:spcAft>
              <a:buNone/>
            </a:pPr>
            <a:r>
              <a:rPr lang="cs" dirty="0">
                <a:latin typeface="AngsanaUPC"/>
                <a:ea typeface="AngsanaUPC"/>
                <a:cs typeface="AngsanaUPC"/>
                <a:sym typeface="AngsanaUPC"/>
              </a:rPr>
              <a:t>14:00   History training: Mgr. Petr Kubín:</a:t>
            </a:r>
            <a:r>
              <a:rPr lang="cs" dirty="0">
                <a:latin typeface="Arial"/>
                <a:ea typeface="Arial"/>
                <a:cs typeface="Arial"/>
                <a:sym typeface="Arial"/>
              </a:rPr>
              <a:t> </a:t>
            </a:r>
            <a:r>
              <a:rPr lang="cs" dirty="0">
                <a:latin typeface="AngsanaUPC"/>
                <a:ea typeface="AngsanaUPC"/>
                <a:cs typeface="AngsanaUPC"/>
                <a:sym typeface="AngsanaUPC"/>
              </a:rPr>
              <a:t>The Romans and the Germans </a:t>
            </a:r>
            <a:endParaRPr dirty="0">
              <a:latin typeface="AngsanaUPC"/>
              <a:ea typeface="AngsanaUPC"/>
              <a:cs typeface="AngsanaUPC"/>
              <a:sym typeface="AngsanaUPC"/>
            </a:endParaRPr>
          </a:p>
          <a:p>
            <a:pPr marL="914400" lvl="0" indent="0" algn="l" rtl="0">
              <a:lnSpc>
                <a:spcPct val="95000"/>
              </a:lnSpc>
              <a:spcBef>
                <a:spcPts val="100"/>
              </a:spcBef>
              <a:spcAft>
                <a:spcPts val="0"/>
              </a:spcAft>
              <a:buNone/>
            </a:pPr>
            <a:r>
              <a:rPr lang="cs" dirty="0">
                <a:latin typeface="AngsanaUPC"/>
                <a:ea typeface="AngsanaUPC"/>
                <a:cs typeface="AngsanaUPC"/>
                <a:sym typeface="AngsanaUPC"/>
              </a:rPr>
              <a:t>            in the Region Under Palava - Regional Museum in Mikulov</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18.00   Dinner</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19.00   Local history tour</a:t>
            </a:r>
            <a:endParaRPr dirty="0">
              <a:latin typeface="AngsanaUPC"/>
              <a:ea typeface="AngsanaUPC"/>
              <a:cs typeface="AngsanaUPC"/>
              <a:sym typeface="AngsanaUPC"/>
            </a:endParaRPr>
          </a:p>
          <a:p>
            <a:pPr marL="0" lvl="0" indent="0" algn="l" rtl="0">
              <a:lnSpc>
                <a:spcPct val="95000"/>
              </a:lnSpc>
              <a:spcBef>
                <a:spcPts val="100"/>
              </a:spcBef>
              <a:spcAft>
                <a:spcPts val="0"/>
              </a:spcAft>
              <a:buNone/>
            </a:pPr>
            <a:r>
              <a:rPr lang="cs" dirty="0">
                <a:solidFill>
                  <a:srgbClr val="000000"/>
                </a:solidFill>
                <a:latin typeface="AngsanaUPC"/>
                <a:ea typeface="AngsanaUPC"/>
                <a:cs typeface="AngsanaUPC"/>
                <a:sym typeface="AngsanaUPC"/>
              </a:rPr>
              <a:t> </a:t>
            </a:r>
            <a:endParaRPr dirty="0">
              <a:solidFill>
                <a:srgbClr val="000000"/>
              </a:solidFill>
              <a:latin typeface="AngsanaUPC"/>
              <a:ea typeface="AngsanaUPC"/>
              <a:cs typeface="AngsanaUPC"/>
              <a:sym typeface="AngsanaUPC"/>
            </a:endParaRPr>
          </a:p>
          <a:p>
            <a:pPr marL="0" lvl="0" indent="0" algn="l" rtl="0">
              <a:lnSpc>
                <a:spcPct val="95000"/>
              </a:lnSpc>
              <a:spcBef>
                <a:spcPts val="100"/>
              </a:spcBef>
              <a:spcAft>
                <a:spcPts val="0"/>
              </a:spcAft>
              <a:buNone/>
            </a:pPr>
            <a:r>
              <a:rPr lang="cs" sz="1100" dirty="0">
                <a:solidFill>
                  <a:srgbClr val="000000"/>
                </a:solidFill>
                <a:latin typeface="AngsanaUPC"/>
                <a:ea typeface="AngsanaUPC"/>
                <a:cs typeface="AngsanaUPC"/>
                <a:sym typeface="AngsanaUPC"/>
              </a:rPr>
              <a:t> </a:t>
            </a:r>
            <a:endParaRPr sz="1100" dirty="0">
              <a:solidFill>
                <a:srgbClr val="000000"/>
              </a:solidFill>
              <a:latin typeface="AngsanaUPC"/>
              <a:ea typeface="AngsanaUPC"/>
              <a:cs typeface="AngsanaUPC"/>
              <a:sym typeface="AngsanaUPC"/>
            </a:endParaRPr>
          </a:p>
          <a:p>
            <a:pPr marL="0" lvl="0" indent="0" algn="l" rtl="0">
              <a:lnSpc>
                <a:spcPct val="95000"/>
              </a:lnSpc>
              <a:spcBef>
                <a:spcPts val="100"/>
              </a:spcBef>
              <a:spcAft>
                <a:spcPts val="0"/>
              </a:spcAft>
              <a:buNone/>
            </a:pPr>
            <a:r>
              <a:rPr lang="cs" sz="2200" dirty="0">
                <a:solidFill>
                  <a:srgbClr val="34ABA2"/>
                </a:solidFill>
                <a:latin typeface="AngsanaUPC"/>
                <a:ea typeface="AngsanaUPC"/>
                <a:cs typeface="AngsanaUPC"/>
                <a:sym typeface="AngsanaUPC"/>
              </a:rPr>
              <a:t>Friday 4</a:t>
            </a:r>
            <a:r>
              <a:rPr lang="cs" sz="2200" baseline="30000" dirty="0">
                <a:solidFill>
                  <a:srgbClr val="34ABA2"/>
                </a:solidFill>
                <a:latin typeface="AngsanaUPC"/>
                <a:ea typeface="AngsanaUPC"/>
                <a:cs typeface="AngsanaUPC"/>
                <a:sym typeface="AngsanaUPC"/>
              </a:rPr>
              <a:t>th</a:t>
            </a:r>
            <a:r>
              <a:rPr lang="cs" sz="2200" dirty="0">
                <a:solidFill>
                  <a:srgbClr val="34ABA2"/>
                </a:solidFill>
                <a:latin typeface="AngsanaUPC"/>
                <a:ea typeface="AngsanaUPC"/>
                <a:cs typeface="AngsanaUPC"/>
                <a:sym typeface="AngsanaUPC"/>
              </a:rPr>
              <a:t> March</a:t>
            </a:r>
            <a:endParaRPr sz="2200" dirty="0">
              <a:solidFill>
                <a:srgbClr val="34ABA2"/>
              </a:solidFill>
              <a:latin typeface="AngsanaUPC"/>
              <a:ea typeface="AngsanaUPC"/>
              <a:cs typeface="AngsanaUPC"/>
              <a:sym typeface="AngsanaUPC"/>
            </a:endParaRPr>
          </a:p>
          <a:p>
            <a:pPr marL="0" lvl="0" indent="0" algn="l" rtl="0">
              <a:lnSpc>
                <a:spcPct val="95000"/>
              </a:lnSpc>
              <a:spcBef>
                <a:spcPts val="100"/>
              </a:spcBef>
              <a:spcAft>
                <a:spcPts val="0"/>
              </a:spcAft>
              <a:buNone/>
            </a:pPr>
            <a:endParaRPr sz="2200" u="sng" dirty="0">
              <a:solidFill>
                <a:srgbClr val="34ABA2"/>
              </a:solidFill>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  9:00  Job shadowing</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10:00  Information about Stuff joint meeting in Croatia and Italy</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10:15  Collection of project ideas</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11:00   Lunch</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14:00  Art workshop: Mrs. Miroslava Svehlova – </a:t>
            </a:r>
            <a:r>
              <a:rPr lang="cs-CZ" dirty="0" err="1">
                <a:latin typeface="AngsanaUPC"/>
                <a:ea typeface="AngsanaUPC"/>
                <a:cs typeface="AngsanaUPC"/>
                <a:sym typeface="AngsanaUPC"/>
              </a:rPr>
              <a:t>Glass</a:t>
            </a:r>
            <a:r>
              <a:rPr lang="cs-CZ" dirty="0">
                <a:latin typeface="AngsanaUPC"/>
                <a:ea typeface="AngsanaUPC"/>
                <a:cs typeface="AngsanaUPC"/>
                <a:sym typeface="AngsanaUPC"/>
              </a:rPr>
              <a:t> </a:t>
            </a:r>
            <a:r>
              <a:rPr lang="cs-CZ" dirty="0" err="1">
                <a:latin typeface="AngsanaUPC"/>
                <a:ea typeface="AngsanaUPC"/>
                <a:cs typeface="AngsanaUPC"/>
                <a:sym typeface="AngsanaUPC"/>
              </a:rPr>
              <a:t>Beads</a:t>
            </a:r>
            <a:r>
              <a:rPr lang="cs-CZ" dirty="0">
                <a:latin typeface="AngsanaUPC"/>
                <a:ea typeface="AngsanaUPC"/>
                <a:cs typeface="AngsanaUPC"/>
                <a:sym typeface="AngsanaUPC"/>
              </a:rPr>
              <a:t> </a:t>
            </a:r>
            <a:r>
              <a:rPr lang="cs" dirty="0">
                <a:latin typeface="AngsanaUPC"/>
                <a:ea typeface="AngsanaUPC"/>
                <a:cs typeface="AngsanaUPC"/>
                <a:sym typeface="AngsanaUPC"/>
              </a:rPr>
              <a:t>- Artissimo Brno</a:t>
            </a:r>
            <a:endParaRPr dirty="0">
              <a:latin typeface="AngsanaUPC"/>
              <a:ea typeface="AngsanaUPC"/>
              <a:cs typeface="AngsanaUPC"/>
              <a:sym typeface="AngsanaUPC"/>
            </a:endParaRPr>
          </a:p>
          <a:p>
            <a:pPr marL="457200" lvl="0" indent="457200" algn="l" rtl="0">
              <a:lnSpc>
                <a:spcPct val="95000"/>
              </a:lnSpc>
              <a:spcBef>
                <a:spcPts val="100"/>
              </a:spcBef>
              <a:spcAft>
                <a:spcPts val="0"/>
              </a:spcAft>
              <a:buNone/>
            </a:pPr>
            <a:r>
              <a:rPr lang="cs" dirty="0">
                <a:latin typeface="AngsanaUPC"/>
                <a:ea typeface="AngsanaUPC"/>
                <a:cs typeface="AngsanaUPC"/>
                <a:sym typeface="AngsanaUPC"/>
              </a:rPr>
              <a:t>17.00  Brno sights - voluntary</a:t>
            </a:r>
            <a:endParaRPr dirty="0">
              <a:latin typeface="AngsanaUPC"/>
              <a:ea typeface="AngsanaUPC"/>
              <a:cs typeface="AngsanaUPC"/>
              <a:sym typeface="AngsanaUPC"/>
            </a:endParaRPr>
          </a:p>
          <a:p>
            <a:pPr marL="457200" lvl="0" indent="457200" algn="l" rtl="0">
              <a:lnSpc>
                <a:spcPct val="95000"/>
              </a:lnSpc>
              <a:spcBef>
                <a:spcPts val="100"/>
              </a:spcBef>
              <a:spcAft>
                <a:spcPts val="100"/>
              </a:spcAft>
              <a:buNone/>
            </a:pPr>
            <a:r>
              <a:rPr lang="cs" dirty="0">
                <a:latin typeface="AngsanaUPC"/>
                <a:ea typeface="AngsanaUPC"/>
                <a:cs typeface="AngsanaUPC"/>
                <a:sym typeface="AngsanaUPC"/>
              </a:rPr>
              <a:t>18.00  Dinner</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Letter of invitation</a:t>
            </a:r>
            <a:endParaRPr/>
          </a:p>
        </p:txBody>
      </p:sp>
      <p:pic>
        <p:nvPicPr>
          <p:cNvPr id="100" name="Google Shape;100;p18"/>
          <p:cNvPicPr preferRelativeResize="0"/>
          <p:nvPr/>
        </p:nvPicPr>
        <p:blipFill>
          <a:blip r:embed="rId3">
            <a:alphaModFix/>
          </a:blip>
          <a:stretch>
            <a:fillRect/>
          </a:stretch>
        </p:blipFill>
        <p:spPr>
          <a:xfrm>
            <a:off x="5220250" y="276350"/>
            <a:ext cx="3342999" cy="4720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Welcoming ceremony</a:t>
            </a:r>
            <a:endParaRPr/>
          </a:p>
        </p:txBody>
      </p:sp>
      <p:pic>
        <p:nvPicPr>
          <p:cNvPr id="106" name="Google Shape;106;p19"/>
          <p:cNvPicPr preferRelativeResize="0"/>
          <p:nvPr/>
        </p:nvPicPr>
        <p:blipFill rotWithShape="1">
          <a:blip r:embed="rId3">
            <a:alphaModFix/>
          </a:blip>
          <a:srcRect t="18925" b="15245"/>
          <a:stretch/>
        </p:blipFill>
        <p:spPr>
          <a:xfrm>
            <a:off x="572150" y="2287700"/>
            <a:ext cx="4105201" cy="2026698"/>
          </a:xfrm>
          <a:prstGeom prst="rect">
            <a:avLst/>
          </a:prstGeom>
          <a:noFill/>
          <a:ln>
            <a:noFill/>
          </a:ln>
        </p:spPr>
      </p:pic>
      <p:pic>
        <p:nvPicPr>
          <p:cNvPr id="107" name="Google Shape;107;p19"/>
          <p:cNvPicPr preferRelativeResize="0"/>
          <p:nvPr/>
        </p:nvPicPr>
        <p:blipFill rotWithShape="1">
          <a:blip r:embed="rId4">
            <a:alphaModFix/>
          </a:blip>
          <a:srcRect t="12951" r="12823" b="12743"/>
          <a:stretch/>
        </p:blipFill>
        <p:spPr>
          <a:xfrm>
            <a:off x="4901025" y="1735475"/>
            <a:ext cx="3578701" cy="2287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Tour of the school </a:t>
            </a:r>
            <a:endParaRPr/>
          </a:p>
        </p:txBody>
      </p:sp>
      <p:pic>
        <p:nvPicPr>
          <p:cNvPr id="113" name="Google Shape;113;p20"/>
          <p:cNvPicPr preferRelativeResize="0"/>
          <p:nvPr/>
        </p:nvPicPr>
        <p:blipFill>
          <a:blip r:embed="rId3">
            <a:alphaModFix/>
          </a:blip>
          <a:stretch>
            <a:fillRect/>
          </a:stretch>
        </p:blipFill>
        <p:spPr>
          <a:xfrm>
            <a:off x="387900" y="1527950"/>
            <a:ext cx="2783452" cy="2087601"/>
          </a:xfrm>
          <a:prstGeom prst="rect">
            <a:avLst/>
          </a:prstGeom>
          <a:noFill/>
          <a:ln>
            <a:noFill/>
          </a:ln>
        </p:spPr>
      </p:pic>
      <p:pic>
        <p:nvPicPr>
          <p:cNvPr id="114" name="Google Shape;114;p20"/>
          <p:cNvPicPr preferRelativeResize="0"/>
          <p:nvPr/>
        </p:nvPicPr>
        <p:blipFill>
          <a:blip r:embed="rId4">
            <a:alphaModFix/>
          </a:blip>
          <a:stretch>
            <a:fillRect/>
          </a:stretch>
        </p:blipFill>
        <p:spPr>
          <a:xfrm>
            <a:off x="3535001" y="2307056"/>
            <a:ext cx="3039863" cy="2261674"/>
          </a:xfrm>
          <a:prstGeom prst="rect">
            <a:avLst/>
          </a:prstGeom>
          <a:noFill/>
          <a:ln>
            <a:noFill/>
          </a:ln>
        </p:spPr>
      </p:pic>
      <p:pic>
        <p:nvPicPr>
          <p:cNvPr id="115" name="Google Shape;115;p20"/>
          <p:cNvPicPr preferRelativeResize="0"/>
          <p:nvPr/>
        </p:nvPicPr>
        <p:blipFill>
          <a:blip r:embed="rId5">
            <a:alphaModFix/>
          </a:blip>
          <a:stretch>
            <a:fillRect/>
          </a:stretch>
        </p:blipFill>
        <p:spPr>
          <a:xfrm>
            <a:off x="6769628" y="1335873"/>
            <a:ext cx="1925048" cy="2471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idx="4294967295"/>
          </p:nvPr>
        </p:nvSpPr>
        <p:spPr>
          <a:xfrm>
            <a:off x="387900" y="458025"/>
            <a:ext cx="8368200" cy="686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cs"/>
              <a:t>Job-shadowing</a:t>
            </a:r>
            <a:endParaRPr/>
          </a:p>
        </p:txBody>
      </p:sp>
      <p:pic>
        <p:nvPicPr>
          <p:cNvPr id="121" name="Google Shape;121;p21"/>
          <p:cNvPicPr preferRelativeResize="0"/>
          <p:nvPr/>
        </p:nvPicPr>
        <p:blipFill>
          <a:blip r:embed="rId3">
            <a:alphaModFix/>
          </a:blip>
          <a:stretch>
            <a:fillRect/>
          </a:stretch>
        </p:blipFill>
        <p:spPr>
          <a:xfrm>
            <a:off x="664275" y="719025"/>
            <a:ext cx="2283852" cy="3045151"/>
          </a:xfrm>
          <a:prstGeom prst="rect">
            <a:avLst/>
          </a:prstGeom>
          <a:noFill/>
          <a:ln>
            <a:noFill/>
          </a:ln>
        </p:spPr>
      </p:pic>
      <p:pic>
        <p:nvPicPr>
          <p:cNvPr id="122" name="Google Shape;122;p21"/>
          <p:cNvPicPr preferRelativeResize="0"/>
          <p:nvPr/>
        </p:nvPicPr>
        <p:blipFill>
          <a:blip r:embed="rId4">
            <a:alphaModFix/>
          </a:blip>
          <a:stretch>
            <a:fillRect/>
          </a:stretch>
        </p:blipFill>
        <p:spPr>
          <a:xfrm>
            <a:off x="5308522" y="1377075"/>
            <a:ext cx="3182925" cy="2389326"/>
          </a:xfrm>
          <a:prstGeom prst="rect">
            <a:avLst/>
          </a:prstGeom>
          <a:noFill/>
          <a:ln>
            <a:noFill/>
          </a:ln>
        </p:spPr>
      </p:pic>
      <p:pic>
        <p:nvPicPr>
          <p:cNvPr id="123" name="Google Shape;123;p21"/>
          <p:cNvPicPr preferRelativeResize="0"/>
          <p:nvPr/>
        </p:nvPicPr>
        <p:blipFill>
          <a:blip r:embed="rId5">
            <a:alphaModFix/>
          </a:blip>
          <a:stretch>
            <a:fillRect/>
          </a:stretch>
        </p:blipFill>
        <p:spPr>
          <a:xfrm>
            <a:off x="1938625" y="2876750"/>
            <a:ext cx="4586724" cy="2036475"/>
          </a:xfrm>
          <a:prstGeom prst="rect">
            <a:avLst/>
          </a:prstGeom>
          <a:noFill/>
          <a:ln>
            <a:noFill/>
          </a:ln>
        </p:spPr>
      </p:pic>
      <p:pic>
        <p:nvPicPr>
          <p:cNvPr id="124" name="Google Shape;124;p21"/>
          <p:cNvPicPr preferRelativeResize="0"/>
          <p:nvPr/>
        </p:nvPicPr>
        <p:blipFill>
          <a:blip r:embed="rId6">
            <a:alphaModFix/>
          </a:blip>
          <a:stretch>
            <a:fillRect/>
          </a:stretch>
        </p:blipFill>
        <p:spPr>
          <a:xfrm rot="-5400000">
            <a:off x="3474075" y="1166012"/>
            <a:ext cx="1308501" cy="1688850"/>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TotalTime>
  <Words>1379</Words>
  <Application>Microsoft Office PowerPoint</Application>
  <PresentationFormat>Předvádění na obrazovce (16:9)</PresentationFormat>
  <Paragraphs>95</Paragraphs>
  <Slides>24</Slides>
  <Notes>24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24</vt:i4>
      </vt:variant>
    </vt:vector>
  </HeadingPairs>
  <TitlesOfParts>
    <vt:vector size="31" baseType="lpstr">
      <vt:lpstr>Arial</vt:lpstr>
      <vt:lpstr>Times New Roman</vt:lpstr>
      <vt:lpstr>Roboto Slab</vt:lpstr>
      <vt:lpstr>Roboto</vt:lpstr>
      <vt:lpstr>AngsanaUPC</vt:lpstr>
      <vt:lpstr>Oswald</vt:lpstr>
      <vt:lpstr>Marina</vt:lpstr>
      <vt:lpstr>On the Northbound of the River Danube C4 Czech Republic</vt:lpstr>
      <vt:lpstr>Ref.: Erasmus+ / KA2 Cooperation for innovation and the exchange of good practices Strategic Partnerships - KA229 School Exchange Partnerships Project Ref. No.: 2019-1-AT01-KA229-051197 Project title: On The Traces Of Ancient Europe  </vt:lpstr>
      <vt:lpstr>Prezentace aplikace PowerPoint</vt:lpstr>
      <vt:lpstr>C4 Mobility Programme</vt:lpstr>
      <vt:lpstr>Prezentace aplikace PowerPoint</vt:lpstr>
      <vt:lpstr>Letter of invitation</vt:lpstr>
      <vt:lpstr>Welcoming ceremony</vt:lpstr>
      <vt:lpstr>Tour of the school </vt:lpstr>
      <vt:lpstr>Job-shadowing</vt:lpstr>
      <vt:lpstr>         Meeting the major</vt:lpstr>
      <vt:lpstr>Organizing and planning</vt:lpstr>
      <vt:lpstr>Methodology workshop: Bc. Benjamin Jurán Cursus Honorum  Faculty of Arts at Masaryk University Brno</vt:lpstr>
      <vt:lpstr>Cursus Honorum</vt:lpstr>
      <vt:lpstr>Mgr. Marek Vlach, Ph.D.: Gateway to the Roman Empire  Institute of Archeology Brno</vt:lpstr>
      <vt:lpstr>Gateway to the Roman Empire</vt:lpstr>
      <vt:lpstr>Mgr. Petr Kubín The Romans and the Germans in the Region Under Palava Regional Museum in Mikulov</vt:lpstr>
      <vt:lpstr>The Romans and the Germans in the Region Under Palava</vt:lpstr>
      <vt:lpstr>Ing. Antonín Moravec: Local history tour</vt:lpstr>
      <vt:lpstr>Prezentace aplikace PowerPoint</vt:lpstr>
      <vt:lpstr>Mrs. Miroslava Svehlova: Glass Beads Artissimo ateliér Brno</vt:lpstr>
      <vt:lpstr>Glass Beads</vt:lpstr>
      <vt:lpstr>       Certificates</vt:lpstr>
      <vt:lpstr>Information about next Stuff Joint Meeting in Croatia and Italy</vt:lpstr>
      <vt:lpstr>See you later, Erasmus+ friends!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Northbound of the River Danube C4 Czech Republic</dc:title>
  <dc:creator>Iva S</dc:creator>
  <cp:lastModifiedBy>Ivana Sugar</cp:lastModifiedBy>
  <cp:revision>2</cp:revision>
  <dcterms:modified xsi:type="dcterms:W3CDTF">2022-03-16T10:46:44Z</dcterms:modified>
</cp:coreProperties>
</file>